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75" r:id="rId3"/>
    <p:sldId id="274" r:id="rId4"/>
    <p:sldId id="276" r:id="rId5"/>
    <p:sldId id="257" r:id="rId6"/>
    <p:sldId id="258" r:id="rId7"/>
    <p:sldId id="265" r:id="rId8"/>
    <p:sldId id="266" r:id="rId9"/>
    <p:sldId id="261" r:id="rId10"/>
    <p:sldId id="267" r:id="rId11"/>
    <p:sldId id="263" r:id="rId12"/>
    <p:sldId id="268" r:id="rId13"/>
    <p:sldId id="269" r:id="rId14"/>
    <p:sldId id="270" r:id="rId15"/>
    <p:sldId id="262" r:id="rId16"/>
    <p:sldId id="264" r:id="rId17"/>
    <p:sldId id="271" r:id="rId18"/>
    <p:sldId id="277" r:id="rId19"/>
    <p:sldId id="278" r:id="rId20"/>
    <p:sldId id="280" r:id="rId21"/>
    <p:sldId id="279" r:id="rId22"/>
    <p:sldId id="27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varScale="1">
        <p:scale>
          <a:sx n="83" d="100"/>
          <a:sy n="83" d="100"/>
        </p:scale>
        <p:origin x="57" y="50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garet Laney" userId="6ab5142e18f543ca" providerId="LiveId" clId="{F93270C6-24EF-44BE-9F0C-981C771A134B}"/>
    <pc:docChg chg="modSld">
      <pc:chgData name="Margaret Laney" userId="6ab5142e18f543ca" providerId="LiveId" clId="{F93270C6-24EF-44BE-9F0C-981C771A134B}" dt="2020-09-17T01:38:30.542" v="0" actId="14100"/>
      <pc:docMkLst>
        <pc:docMk/>
      </pc:docMkLst>
      <pc:sldChg chg="modSp mod">
        <pc:chgData name="Margaret Laney" userId="6ab5142e18f543ca" providerId="LiveId" clId="{F93270C6-24EF-44BE-9F0C-981C771A134B}" dt="2020-09-17T01:38:30.542" v="0" actId="14100"/>
        <pc:sldMkLst>
          <pc:docMk/>
          <pc:sldMk cId="3124837014" sldId="265"/>
        </pc:sldMkLst>
        <pc:spChg chg="mod">
          <ac:chgData name="Margaret Laney" userId="6ab5142e18f543ca" providerId="LiveId" clId="{F93270C6-24EF-44BE-9F0C-981C771A134B}" dt="2020-09-17T01:38:30.542" v="0" actId="14100"/>
          <ac:spMkLst>
            <pc:docMk/>
            <pc:sldMk cId="3124837014" sldId="265"/>
            <ac:spMk id="5" creationId="{BF8B49FF-000A-40AF-8C0A-13890597FA5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9/16/2020</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AD54C69-3B75-4DE5-BA8D-AA3C47303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C25A3BB3-269C-4313-A40F-C3B4DE944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5" name="Rectangle 14">
            <a:extLst>
              <a:ext uri="{FF2B5EF4-FFF2-40B4-BE49-F238E27FC236}">
                <a16:creationId xmlns:a16="http://schemas.microsoft.com/office/drawing/2014/main" id="{FC706DC4-CE0E-4EA3-AA01-9004F5E14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FB0542E-7DD8-4BE7-BE60-3650536D7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E2F87FC-021D-47FC-BCAD-C531493C8D88}"/>
              </a:ext>
            </a:extLst>
          </p:cNvPr>
          <p:cNvSpPr>
            <a:spLocks noGrp="1"/>
          </p:cNvSpPr>
          <p:nvPr>
            <p:ph type="title"/>
          </p:nvPr>
        </p:nvSpPr>
        <p:spPr>
          <a:xfrm>
            <a:off x="1069848" y="4534215"/>
            <a:ext cx="10210862" cy="1471473"/>
          </a:xfrm>
        </p:spPr>
        <p:txBody>
          <a:bodyPr vert="horz" lIns="91440" tIns="45720" rIns="91440" bIns="45720" rtlCol="0" anchor="b">
            <a:normAutofit fontScale="90000"/>
          </a:bodyPr>
          <a:lstStyle/>
          <a:p>
            <a:pPr algn="ctr"/>
            <a:r>
              <a:rPr lang="en-US" sz="5900" spc="-100" dirty="0"/>
              <a:t>The Arc of Katy Membership Meeting</a:t>
            </a:r>
            <a:br>
              <a:rPr lang="en-US" sz="5900" spc="-100" dirty="0"/>
            </a:br>
            <a:r>
              <a:rPr lang="en-US" sz="5900" spc="-100" dirty="0"/>
              <a:t>September 15, 2020</a:t>
            </a:r>
          </a:p>
        </p:txBody>
      </p:sp>
      <p:pic>
        <p:nvPicPr>
          <p:cNvPr id="6" name="Picture 5">
            <a:extLst>
              <a:ext uri="{FF2B5EF4-FFF2-40B4-BE49-F238E27FC236}">
                <a16:creationId xmlns:a16="http://schemas.microsoft.com/office/drawing/2014/main" id="{784CE44B-4D0C-458B-8BA1-A191A6B06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671733" y="1640311"/>
            <a:ext cx="3431822" cy="1245397"/>
          </a:xfrm>
          <a:prstGeom prst="rect">
            <a:avLst/>
          </a:prstGeom>
          <a:noFill/>
          <a:extLst>
            <a:ext uri="{FAA26D3D-D897-4be2-8F04-BA451C77F1D7}">
              <ma14:placeholder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pic>
      <p:pic>
        <p:nvPicPr>
          <p:cNvPr id="4" name="Picture 3">
            <a:extLst>
              <a:ext uri="{FF2B5EF4-FFF2-40B4-BE49-F238E27FC236}">
                <a16:creationId xmlns:a16="http://schemas.microsoft.com/office/drawing/2014/main" id="{A9E25C0F-CF8D-4C75-9880-AE196219E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384917" y="562531"/>
            <a:ext cx="3098268" cy="2866469"/>
          </a:xfrm>
          <a:prstGeom prst="rect">
            <a:avLst/>
          </a:prstGeom>
          <a:noFill/>
          <a:extLst>
            <a:ext uri="{FAA26D3D-D897-4be2-8F04-BA451C77F1D7}">
              <ma14:placeholder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pic>
    </p:spTree>
    <p:extLst>
      <p:ext uri="{BB962C8B-B14F-4D97-AF65-F5344CB8AC3E}">
        <p14:creationId xmlns:p14="http://schemas.microsoft.com/office/powerpoint/2010/main" val="1560517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C2DCC4-138B-4529-8719-D35532A9BE79}"/>
              </a:ext>
            </a:extLst>
          </p:cNvPr>
          <p:cNvSpPr txBox="1"/>
          <p:nvPr/>
        </p:nvSpPr>
        <p:spPr>
          <a:xfrm>
            <a:off x="3047259" y="429522"/>
            <a:ext cx="6877975" cy="5565691"/>
          </a:xfrm>
          <a:prstGeom prst="rect">
            <a:avLst/>
          </a:prstGeom>
          <a:noFill/>
        </p:spPr>
        <p:txBody>
          <a:bodyPr wrap="square">
            <a:spAutoFit/>
          </a:bodyPr>
          <a:lstStyle/>
          <a:p>
            <a:pPr marL="0" marR="0" algn="ctr">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The Arc of Katy</a:t>
            </a:r>
          </a:p>
          <a:p>
            <a:pPr marL="0" marR="0" algn="ctr">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2020 Membership Meeting</a:t>
            </a:r>
          </a:p>
          <a:p>
            <a:pPr marL="0" marR="0" algn="ctr">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September 15, 2020</a:t>
            </a:r>
          </a:p>
          <a:p>
            <a:pPr marL="0" marR="0" algn="ctr">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7:00 pm – 8:30 pm</a:t>
            </a:r>
          </a:p>
          <a:p>
            <a:pPr marL="0" marR="0" algn="ctr">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gn="ctr">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AGENDA</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Call to Order and Welcome							Fred Shafer, President</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Prayer										Amy Campbell, Board Member</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Approval of Minutes								Fred Shafer, President</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3657600" marR="0" indent="-365760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Approval of Board of Directors Terms of Office			Ida Faye Elder, Board Development 		Co-chair</a:t>
            </a:r>
          </a:p>
          <a:p>
            <a:pPr marL="3657600" marR="0" indent="-365760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3657600" marR="0" indent="-365760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Approval of the Amended The Arc of Katy			Fred Shafer, President</a:t>
            </a:r>
          </a:p>
          <a:p>
            <a:pPr marL="3657600" marR="0" indent="-365760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Bylaws</a:t>
            </a:r>
          </a:p>
          <a:p>
            <a:pPr marL="3657600" marR="0" indent="-365760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3657600" marR="0" indent="-365760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Increase of Minimum Membership Dues			Fred Shafer, President</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“30 Years of a Legacy of Service”						Fred Shafer, President</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The State of The Arc of Katy</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2020-2021 The Arc of Katy Budget and 						Michael Lattal, Treasure</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Financial Forecast</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The Arc of Katy 2020-2023 Strategic Plan					Fred Shafer, President</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Adjournment of Meeting							Fred Shafer, President</a:t>
            </a:r>
          </a:p>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752069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4CDE424-7BDB-41EE-B365-0CC1D56AE0C2}"/>
              </a:ext>
            </a:extLst>
          </p:cNvPr>
          <p:cNvGraphicFramePr>
            <a:graphicFrameLocks noGrp="1"/>
          </p:cNvGraphicFramePr>
          <p:nvPr>
            <p:extLst>
              <p:ext uri="{D42A27DB-BD31-4B8C-83A1-F6EECF244321}">
                <p14:modId xmlns:p14="http://schemas.microsoft.com/office/powerpoint/2010/main" val="1748939595"/>
              </p:ext>
            </p:extLst>
          </p:nvPr>
        </p:nvGraphicFramePr>
        <p:xfrm>
          <a:off x="225778" y="158044"/>
          <a:ext cx="11638846" cy="6445955"/>
        </p:xfrm>
        <a:graphic>
          <a:graphicData uri="http://schemas.openxmlformats.org/drawingml/2006/table">
            <a:tbl>
              <a:tblPr firstRow="1" firstCol="1" bandRow="1">
                <a:tableStyleId>{5C22544A-7EE6-4342-B048-85BDC9FD1C3A}</a:tableStyleId>
              </a:tblPr>
              <a:tblGrid>
                <a:gridCol w="2760069">
                  <a:extLst>
                    <a:ext uri="{9D8B030D-6E8A-4147-A177-3AD203B41FA5}">
                      <a16:colId xmlns:a16="http://schemas.microsoft.com/office/drawing/2014/main" val="1356893565"/>
                    </a:ext>
                  </a:extLst>
                </a:gridCol>
                <a:gridCol w="1118948">
                  <a:extLst>
                    <a:ext uri="{9D8B030D-6E8A-4147-A177-3AD203B41FA5}">
                      <a16:colId xmlns:a16="http://schemas.microsoft.com/office/drawing/2014/main" val="871198467"/>
                    </a:ext>
                  </a:extLst>
                </a:gridCol>
                <a:gridCol w="1294204">
                  <a:extLst>
                    <a:ext uri="{9D8B030D-6E8A-4147-A177-3AD203B41FA5}">
                      <a16:colId xmlns:a16="http://schemas.microsoft.com/office/drawing/2014/main" val="1558550740"/>
                    </a:ext>
                  </a:extLst>
                </a:gridCol>
                <a:gridCol w="1298698">
                  <a:extLst>
                    <a:ext uri="{9D8B030D-6E8A-4147-A177-3AD203B41FA5}">
                      <a16:colId xmlns:a16="http://schemas.microsoft.com/office/drawing/2014/main" val="969429406"/>
                    </a:ext>
                  </a:extLst>
                </a:gridCol>
                <a:gridCol w="1297798">
                  <a:extLst>
                    <a:ext uri="{9D8B030D-6E8A-4147-A177-3AD203B41FA5}">
                      <a16:colId xmlns:a16="http://schemas.microsoft.com/office/drawing/2014/main" val="782216258"/>
                    </a:ext>
                  </a:extLst>
                </a:gridCol>
                <a:gridCol w="1298698">
                  <a:extLst>
                    <a:ext uri="{9D8B030D-6E8A-4147-A177-3AD203B41FA5}">
                      <a16:colId xmlns:a16="http://schemas.microsoft.com/office/drawing/2014/main" val="1882450023"/>
                    </a:ext>
                  </a:extLst>
                </a:gridCol>
                <a:gridCol w="1297798">
                  <a:extLst>
                    <a:ext uri="{9D8B030D-6E8A-4147-A177-3AD203B41FA5}">
                      <a16:colId xmlns:a16="http://schemas.microsoft.com/office/drawing/2014/main" val="164529165"/>
                    </a:ext>
                  </a:extLst>
                </a:gridCol>
                <a:gridCol w="1272633">
                  <a:extLst>
                    <a:ext uri="{9D8B030D-6E8A-4147-A177-3AD203B41FA5}">
                      <a16:colId xmlns:a16="http://schemas.microsoft.com/office/drawing/2014/main" val="3079359686"/>
                    </a:ext>
                  </a:extLst>
                </a:gridCol>
              </a:tblGrid>
              <a:tr h="429604">
                <a:tc>
                  <a:txBody>
                    <a:bodyPr/>
                    <a:lstStyle/>
                    <a:p>
                      <a:pPr marL="0" marR="0">
                        <a:lnSpc>
                          <a:spcPct val="115000"/>
                        </a:lnSpc>
                        <a:spcBef>
                          <a:spcPts val="0"/>
                        </a:spcBef>
                        <a:spcAft>
                          <a:spcPts val="0"/>
                        </a:spcAft>
                      </a:pPr>
                      <a:r>
                        <a:rPr lang="en-US" sz="1000" dirty="0">
                          <a:effectLst/>
                        </a:rPr>
                        <a:t>Executive – Election every 2 years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2016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2017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2018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2019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2020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2021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2022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899347994"/>
                  </a:ext>
                </a:extLst>
              </a:tr>
              <a:tr h="439015">
                <a:tc>
                  <a:txBody>
                    <a:bodyPr/>
                    <a:lstStyle/>
                    <a:p>
                      <a:pPr marL="0" marR="0">
                        <a:lnSpc>
                          <a:spcPct val="115000"/>
                        </a:lnSpc>
                        <a:spcBef>
                          <a:spcPts val="0"/>
                        </a:spcBef>
                        <a:spcAft>
                          <a:spcPts val="0"/>
                        </a:spcAft>
                      </a:pPr>
                      <a:r>
                        <a:rPr lang="en-US" sz="1000" dirty="0">
                          <a:effectLst/>
                        </a:rPr>
                        <a:t>Shafer, Fred</a:t>
                      </a:r>
                    </a:p>
                    <a:p>
                      <a:pPr marL="0" marR="0">
                        <a:lnSpc>
                          <a:spcPct val="115000"/>
                        </a:lnSpc>
                        <a:spcBef>
                          <a:spcPts val="0"/>
                        </a:spcBef>
                        <a:spcAft>
                          <a:spcPts val="0"/>
                        </a:spcAft>
                      </a:pPr>
                      <a:r>
                        <a:rPr lang="en-US" sz="1000" dirty="0">
                          <a:effectLst/>
                        </a:rPr>
                        <a:t> President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August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January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699726739"/>
                  </a:ext>
                </a:extLst>
              </a:tr>
              <a:tr h="429604">
                <a:tc>
                  <a:txBody>
                    <a:bodyPr/>
                    <a:lstStyle/>
                    <a:p>
                      <a:pPr marL="0" marR="0">
                        <a:lnSpc>
                          <a:spcPct val="115000"/>
                        </a:lnSpc>
                        <a:spcBef>
                          <a:spcPts val="0"/>
                        </a:spcBef>
                        <a:spcAft>
                          <a:spcPts val="0"/>
                        </a:spcAft>
                      </a:pPr>
                      <a:r>
                        <a:rPr lang="en-US" sz="1000" dirty="0">
                          <a:effectLst/>
                        </a:rPr>
                        <a:t>Duddridge, Cherie         President Elect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February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1024381338"/>
                  </a:ext>
                </a:extLst>
              </a:tr>
              <a:tr h="439015">
                <a:tc>
                  <a:txBody>
                    <a:bodyPr/>
                    <a:lstStyle/>
                    <a:p>
                      <a:pPr marL="0" marR="0">
                        <a:lnSpc>
                          <a:spcPct val="115000"/>
                        </a:lnSpc>
                        <a:spcBef>
                          <a:spcPts val="0"/>
                        </a:spcBef>
                        <a:spcAft>
                          <a:spcPts val="0"/>
                        </a:spcAft>
                      </a:pPr>
                      <a:r>
                        <a:rPr lang="en-US" sz="1000" dirty="0">
                          <a:effectLst/>
                        </a:rPr>
                        <a:t>Lattal, Mike </a:t>
                      </a:r>
                    </a:p>
                    <a:p>
                      <a:pPr marL="0" marR="0">
                        <a:lnSpc>
                          <a:spcPct val="115000"/>
                        </a:lnSpc>
                        <a:spcBef>
                          <a:spcPts val="0"/>
                        </a:spcBef>
                        <a:spcAft>
                          <a:spcPts val="0"/>
                        </a:spcAft>
                      </a:pPr>
                      <a:r>
                        <a:rPr lang="en-US" sz="1000" dirty="0">
                          <a:effectLst/>
                        </a:rPr>
                        <a:t>Treasurer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4267449366"/>
                  </a:ext>
                </a:extLst>
              </a:tr>
              <a:tr h="439015">
                <a:tc>
                  <a:txBody>
                    <a:bodyPr/>
                    <a:lstStyle/>
                    <a:p>
                      <a:pPr marL="0" marR="0">
                        <a:lnSpc>
                          <a:spcPct val="115000"/>
                        </a:lnSpc>
                        <a:spcBef>
                          <a:spcPts val="0"/>
                        </a:spcBef>
                        <a:spcAft>
                          <a:spcPts val="0"/>
                        </a:spcAft>
                      </a:pPr>
                      <a:r>
                        <a:rPr lang="en-US" sz="1000" dirty="0">
                          <a:effectLst/>
                        </a:rPr>
                        <a:t>Candito, Ellen</a:t>
                      </a:r>
                    </a:p>
                    <a:p>
                      <a:pPr marL="0" marR="0">
                        <a:lnSpc>
                          <a:spcPct val="115000"/>
                        </a:lnSpc>
                        <a:spcBef>
                          <a:spcPts val="0"/>
                        </a:spcBef>
                        <a:spcAft>
                          <a:spcPts val="0"/>
                        </a:spcAft>
                      </a:pPr>
                      <a:r>
                        <a:rPr lang="en-US" sz="1000" dirty="0">
                          <a:effectLst/>
                        </a:rPr>
                        <a:t> Secretary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3086151537"/>
                  </a:ext>
                </a:extLst>
              </a:tr>
              <a:tr h="212871">
                <a:tc>
                  <a:txBody>
                    <a:bodyPr/>
                    <a:lstStyle/>
                    <a:p>
                      <a:pPr marL="0" marR="0">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3786042602"/>
                  </a:ext>
                </a:extLst>
              </a:tr>
              <a:tr h="650895">
                <a:tc>
                  <a:txBody>
                    <a:bodyPr/>
                    <a:lstStyle/>
                    <a:p>
                      <a:pPr marL="0" marR="0">
                        <a:lnSpc>
                          <a:spcPct val="115000"/>
                        </a:lnSpc>
                        <a:spcBef>
                          <a:spcPts val="0"/>
                        </a:spcBef>
                        <a:spcAft>
                          <a:spcPts val="0"/>
                        </a:spcAft>
                      </a:pPr>
                      <a:r>
                        <a:rPr lang="en-US" sz="1000" dirty="0">
                          <a:effectLst/>
                        </a:rPr>
                        <a:t>Board Members – Election every 3 years in September at General Meeting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2302380990"/>
                  </a:ext>
                </a:extLst>
              </a:tr>
              <a:tr h="212871">
                <a:tc>
                  <a:txBody>
                    <a:bodyPr/>
                    <a:lstStyle/>
                    <a:p>
                      <a:pPr marL="0" marR="0">
                        <a:lnSpc>
                          <a:spcPct val="115000"/>
                        </a:lnSpc>
                        <a:spcBef>
                          <a:spcPts val="0"/>
                        </a:spcBef>
                        <a:spcAft>
                          <a:spcPts val="0"/>
                        </a:spcAft>
                      </a:pPr>
                      <a:r>
                        <a:rPr lang="en-US" sz="1000" dirty="0">
                          <a:effectLst/>
                        </a:rPr>
                        <a:t>Bode, Donna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3287620496"/>
                  </a:ext>
                </a:extLst>
              </a:tr>
              <a:tr h="212871">
                <a:tc>
                  <a:txBody>
                    <a:bodyPr/>
                    <a:lstStyle/>
                    <a:p>
                      <a:pPr marL="0" marR="0">
                        <a:lnSpc>
                          <a:spcPct val="115000"/>
                        </a:lnSpc>
                        <a:spcBef>
                          <a:spcPts val="0"/>
                        </a:spcBef>
                        <a:spcAft>
                          <a:spcPts val="0"/>
                        </a:spcAft>
                      </a:pPr>
                      <a:r>
                        <a:rPr lang="en-US" sz="1000" dirty="0">
                          <a:effectLst/>
                        </a:rPr>
                        <a:t>Campbell, Amy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May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3165524356"/>
                  </a:ext>
                </a:extLst>
              </a:tr>
              <a:tr h="212871">
                <a:tc>
                  <a:txBody>
                    <a:bodyPr/>
                    <a:lstStyle/>
                    <a:p>
                      <a:pPr marL="0" marR="0">
                        <a:lnSpc>
                          <a:spcPct val="115000"/>
                        </a:lnSpc>
                        <a:spcBef>
                          <a:spcPts val="0"/>
                        </a:spcBef>
                        <a:spcAft>
                          <a:spcPts val="0"/>
                        </a:spcAft>
                      </a:pPr>
                      <a:r>
                        <a:rPr lang="en-US" sz="1000" dirty="0">
                          <a:effectLst/>
                        </a:rPr>
                        <a:t>Candito, Ellen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May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1335683161"/>
                  </a:ext>
                </a:extLst>
              </a:tr>
              <a:tr h="212871">
                <a:tc>
                  <a:txBody>
                    <a:bodyPr/>
                    <a:lstStyle/>
                    <a:p>
                      <a:pPr marL="0" marR="0">
                        <a:lnSpc>
                          <a:spcPct val="115000"/>
                        </a:lnSpc>
                        <a:spcBef>
                          <a:spcPts val="0"/>
                        </a:spcBef>
                        <a:spcAft>
                          <a:spcPts val="0"/>
                        </a:spcAft>
                      </a:pPr>
                      <a:r>
                        <a:rPr lang="en-US" sz="1000" dirty="0">
                          <a:effectLst/>
                        </a:rPr>
                        <a:t>Dahl, Fran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February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4205528380"/>
                  </a:ext>
                </a:extLst>
              </a:tr>
              <a:tr h="212871">
                <a:tc>
                  <a:txBody>
                    <a:bodyPr/>
                    <a:lstStyle/>
                    <a:p>
                      <a:pPr marL="0" marR="0">
                        <a:lnSpc>
                          <a:spcPct val="115000"/>
                        </a:lnSpc>
                        <a:spcBef>
                          <a:spcPts val="0"/>
                        </a:spcBef>
                        <a:spcAft>
                          <a:spcPts val="0"/>
                        </a:spcAft>
                      </a:pPr>
                      <a:r>
                        <a:rPr lang="en-US" sz="1000" dirty="0">
                          <a:effectLst/>
                        </a:rPr>
                        <a:t>Doucette, Pat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August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4027787689"/>
                  </a:ext>
                </a:extLst>
              </a:tr>
              <a:tr h="212871">
                <a:tc>
                  <a:txBody>
                    <a:bodyPr/>
                    <a:lstStyle/>
                    <a:p>
                      <a:pPr marL="0" marR="0">
                        <a:lnSpc>
                          <a:spcPct val="115000"/>
                        </a:lnSpc>
                        <a:spcBef>
                          <a:spcPts val="0"/>
                        </a:spcBef>
                        <a:spcAft>
                          <a:spcPts val="0"/>
                        </a:spcAft>
                      </a:pPr>
                      <a:r>
                        <a:rPr lang="en-US" sz="1000" dirty="0">
                          <a:effectLst/>
                        </a:rPr>
                        <a:t>Duddridge, Cherie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December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107310181"/>
                  </a:ext>
                </a:extLst>
              </a:tr>
              <a:tr h="212871">
                <a:tc>
                  <a:txBody>
                    <a:bodyPr/>
                    <a:lstStyle/>
                    <a:p>
                      <a:pPr marL="0" marR="0">
                        <a:lnSpc>
                          <a:spcPct val="115000"/>
                        </a:lnSpc>
                        <a:spcBef>
                          <a:spcPts val="0"/>
                        </a:spcBef>
                        <a:spcAft>
                          <a:spcPts val="0"/>
                        </a:spcAft>
                      </a:pPr>
                      <a:r>
                        <a:rPr lang="en-US" sz="1000" dirty="0">
                          <a:effectLst/>
                        </a:rPr>
                        <a:t>Elder, Don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May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1024301608"/>
                  </a:ext>
                </a:extLst>
              </a:tr>
              <a:tr h="212871">
                <a:tc>
                  <a:txBody>
                    <a:bodyPr/>
                    <a:lstStyle/>
                    <a:p>
                      <a:pPr marL="0" marR="0">
                        <a:lnSpc>
                          <a:spcPct val="115000"/>
                        </a:lnSpc>
                        <a:spcBef>
                          <a:spcPts val="0"/>
                        </a:spcBef>
                        <a:spcAft>
                          <a:spcPts val="0"/>
                        </a:spcAft>
                      </a:pPr>
                      <a:r>
                        <a:rPr lang="en-US" sz="1000" dirty="0">
                          <a:effectLst/>
                        </a:rPr>
                        <a:t>Elder, Ida Faye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May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1220070432"/>
                  </a:ext>
                </a:extLst>
              </a:tr>
              <a:tr h="212871">
                <a:tc>
                  <a:txBody>
                    <a:bodyPr/>
                    <a:lstStyle/>
                    <a:p>
                      <a:pPr marL="0" marR="0">
                        <a:lnSpc>
                          <a:spcPct val="115000"/>
                        </a:lnSpc>
                        <a:spcBef>
                          <a:spcPts val="0"/>
                        </a:spcBef>
                        <a:spcAft>
                          <a:spcPts val="0"/>
                        </a:spcAft>
                      </a:pPr>
                      <a:r>
                        <a:rPr lang="en-US" sz="1000" dirty="0">
                          <a:effectLst/>
                        </a:rPr>
                        <a:t>Jarvis, Amber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July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3185081487"/>
                  </a:ext>
                </a:extLst>
              </a:tr>
              <a:tr h="212871">
                <a:tc>
                  <a:txBody>
                    <a:bodyPr/>
                    <a:lstStyle/>
                    <a:p>
                      <a:pPr marL="0" marR="0">
                        <a:lnSpc>
                          <a:spcPct val="115000"/>
                        </a:lnSpc>
                        <a:spcBef>
                          <a:spcPts val="0"/>
                        </a:spcBef>
                        <a:spcAft>
                          <a:spcPts val="0"/>
                        </a:spcAft>
                      </a:pPr>
                      <a:r>
                        <a:rPr lang="en-US" sz="1000" dirty="0">
                          <a:effectLst/>
                        </a:rPr>
                        <a:t>Kares, Carolyn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May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3680305991"/>
                  </a:ext>
                </a:extLst>
              </a:tr>
              <a:tr h="212871">
                <a:tc>
                  <a:txBody>
                    <a:bodyPr/>
                    <a:lstStyle/>
                    <a:p>
                      <a:pPr marL="0" marR="0">
                        <a:lnSpc>
                          <a:spcPct val="115000"/>
                        </a:lnSpc>
                        <a:spcBef>
                          <a:spcPts val="0"/>
                        </a:spcBef>
                        <a:spcAft>
                          <a:spcPts val="0"/>
                        </a:spcAft>
                      </a:pPr>
                      <a:r>
                        <a:rPr lang="en-US" sz="1000" dirty="0">
                          <a:effectLst/>
                        </a:rPr>
                        <a:t>Kiblawi, Krista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July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1391942027"/>
                  </a:ext>
                </a:extLst>
              </a:tr>
              <a:tr h="212871">
                <a:tc>
                  <a:txBody>
                    <a:bodyPr/>
                    <a:lstStyle/>
                    <a:p>
                      <a:pPr marL="0" marR="0">
                        <a:lnSpc>
                          <a:spcPct val="115000"/>
                        </a:lnSpc>
                        <a:spcBef>
                          <a:spcPts val="0"/>
                        </a:spcBef>
                        <a:spcAft>
                          <a:spcPts val="0"/>
                        </a:spcAft>
                      </a:pPr>
                      <a:r>
                        <a:rPr lang="en-US" sz="1000" dirty="0">
                          <a:effectLst/>
                        </a:rPr>
                        <a:t>Lattal, Mike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705770269"/>
                  </a:ext>
                </a:extLst>
              </a:tr>
              <a:tr h="212871">
                <a:tc>
                  <a:txBody>
                    <a:bodyPr/>
                    <a:lstStyle/>
                    <a:p>
                      <a:pPr marL="0" marR="0">
                        <a:lnSpc>
                          <a:spcPct val="115000"/>
                        </a:lnSpc>
                        <a:spcBef>
                          <a:spcPts val="0"/>
                        </a:spcBef>
                        <a:spcAft>
                          <a:spcPts val="0"/>
                        </a:spcAft>
                      </a:pPr>
                      <a:r>
                        <a:rPr lang="en-US" sz="1000" dirty="0">
                          <a:effectLst/>
                        </a:rPr>
                        <a:t>Laney, Margaret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4215018017"/>
                  </a:ext>
                </a:extLst>
              </a:tr>
              <a:tr h="212871">
                <a:tc>
                  <a:txBody>
                    <a:bodyPr/>
                    <a:lstStyle/>
                    <a:p>
                      <a:pPr marL="0" marR="0">
                        <a:lnSpc>
                          <a:spcPct val="115000"/>
                        </a:lnSpc>
                        <a:spcBef>
                          <a:spcPts val="0"/>
                        </a:spcBef>
                        <a:spcAft>
                          <a:spcPts val="0"/>
                        </a:spcAft>
                      </a:pPr>
                      <a:r>
                        <a:rPr lang="en-US" sz="1000" dirty="0">
                          <a:effectLst/>
                        </a:rPr>
                        <a:t>McGovern, Mary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June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53570126"/>
                  </a:ext>
                </a:extLst>
              </a:tr>
              <a:tr h="212871">
                <a:tc>
                  <a:txBody>
                    <a:bodyPr/>
                    <a:lstStyle/>
                    <a:p>
                      <a:pPr marL="0" marR="0">
                        <a:lnSpc>
                          <a:spcPct val="115000"/>
                        </a:lnSpc>
                        <a:spcBef>
                          <a:spcPts val="0"/>
                        </a:spcBef>
                        <a:spcAft>
                          <a:spcPts val="0"/>
                        </a:spcAft>
                      </a:pPr>
                      <a:r>
                        <a:rPr lang="en-US" sz="1000" dirty="0">
                          <a:effectLst/>
                        </a:rPr>
                        <a:t>Peters, Marchelle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January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894930852"/>
                  </a:ext>
                </a:extLst>
              </a:tr>
              <a:tr h="212871">
                <a:tc>
                  <a:txBody>
                    <a:bodyPr/>
                    <a:lstStyle/>
                    <a:p>
                      <a:pPr marL="0" marR="0">
                        <a:lnSpc>
                          <a:spcPct val="115000"/>
                        </a:lnSpc>
                        <a:spcBef>
                          <a:spcPts val="0"/>
                        </a:spcBef>
                        <a:spcAft>
                          <a:spcPts val="0"/>
                        </a:spcAft>
                      </a:pPr>
                      <a:r>
                        <a:rPr lang="en-US" sz="1000" dirty="0">
                          <a:effectLst/>
                        </a:rPr>
                        <a:t>Shafer, Fred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nchor="b"/>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June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tc>
                  <a:txBody>
                    <a:bodyPr/>
                    <a:lstStyle/>
                    <a:p>
                      <a:pPr marL="0" marR="0" algn="ctr">
                        <a:lnSpc>
                          <a:spcPct val="115000"/>
                        </a:lnSpc>
                        <a:spcBef>
                          <a:spcPts val="0"/>
                        </a:spcBef>
                        <a:spcAft>
                          <a:spcPts val="0"/>
                        </a:spcAft>
                      </a:pPr>
                      <a:r>
                        <a:rPr lang="en-US" sz="1000" dirty="0">
                          <a:effectLst/>
                        </a:rPr>
                        <a:t>September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007" marR="61007" marT="0" marB="0"/>
                </a:tc>
                <a:extLst>
                  <a:ext uri="{0D108BD9-81ED-4DB2-BD59-A6C34878D82A}">
                    <a16:rowId xmlns:a16="http://schemas.microsoft.com/office/drawing/2014/main" val="3120693495"/>
                  </a:ext>
                </a:extLst>
              </a:tr>
            </a:tbl>
          </a:graphicData>
        </a:graphic>
      </p:graphicFrame>
      <p:sp>
        <p:nvSpPr>
          <p:cNvPr id="4" name="Rectangle 1">
            <a:extLst>
              <a:ext uri="{FF2B5EF4-FFF2-40B4-BE49-F238E27FC236}">
                <a16:creationId xmlns:a16="http://schemas.microsoft.com/office/drawing/2014/main" id="{4AA16DD9-1E86-4E49-BAC5-1797B6C96806}"/>
              </a:ext>
            </a:extLst>
          </p:cNvPr>
          <p:cNvSpPr>
            <a:spLocks noChangeArrowheads="1"/>
          </p:cNvSpPr>
          <p:nvPr/>
        </p:nvSpPr>
        <p:spPr bwMode="auto">
          <a:xfrm>
            <a:off x="344662" y="373704"/>
            <a:ext cx="17798818" cy="153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12" tIns="457056" rIns="914112" bIns="45705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38749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D4A5-9B66-4793-A972-E1A6F5A867A9}"/>
              </a:ext>
            </a:extLst>
          </p:cNvPr>
          <p:cNvSpPr>
            <a:spLocks noGrp="1"/>
          </p:cNvSpPr>
          <p:nvPr>
            <p:ph type="title"/>
          </p:nvPr>
        </p:nvSpPr>
        <p:spPr>
          <a:xfrm>
            <a:off x="3867912" y="1930632"/>
            <a:ext cx="7315200" cy="2460752"/>
          </a:xfrm>
        </p:spPr>
        <p:txBody>
          <a:bodyPr>
            <a:normAutofit/>
          </a:bodyPr>
          <a:lstStyle/>
          <a:p>
            <a:r>
              <a:rPr lang="en-US" sz="3600" dirty="0"/>
              <a:t>Approved by the Board of Directors to increase the minimum membership dues for individuals and families from $50 a year to $75 a year for </a:t>
            </a:r>
          </a:p>
        </p:txBody>
      </p:sp>
      <p:sp>
        <p:nvSpPr>
          <p:cNvPr id="3" name="Text Placeholder 2">
            <a:extLst>
              <a:ext uri="{FF2B5EF4-FFF2-40B4-BE49-F238E27FC236}">
                <a16:creationId xmlns:a16="http://schemas.microsoft.com/office/drawing/2014/main" id="{326501EE-7C6D-46D8-83BA-DF86686F4525}"/>
              </a:ext>
            </a:extLst>
          </p:cNvPr>
          <p:cNvSpPr>
            <a:spLocks noGrp="1"/>
          </p:cNvSpPr>
          <p:nvPr>
            <p:ph type="body" idx="1"/>
          </p:nvPr>
        </p:nvSpPr>
        <p:spPr>
          <a:xfrm>
            <a:off x="3886200" y="5214455"/>
            <a:ext cx="7315200" cy="914400"/>
          </a:xfrm>
        </p:spPr>
        <p:txBody>
          <a:bodyPr/>
          <a:lstStyle/>
          <a:p>
            <a:endParaRPr lang="en-US" dirty="0"/>
          </a:p>
        </p:txBody>
      </p:sp>
      <p:pic>
        <p:nvPicPr>
          <p:cNvPr id="5" name="Picture 4">
            <a:extLst>
              <a:ext uri="{FF2B5EF4-FFF2-40B4-BE49-F238E27FC236}">
                <a16:creationId xmlns:a16="http://schemas.microsoft.com/office/drawing/2014/main" id="{3C7B95A4-DE47-45A3-928A-04316A2819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1288" y="1817516"/>
            <a:ext cx="3465688" cy="3115734"/>
          </a:xfrm>
          <a:prstGeom prst="rect">
            <a:avLst/>
          </a:prstGeom>
          <a:noFill/>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pic>
    </p:spTree>
    <p:extLst>
      <p:ext uri="{BB962C8B-B14F-4D97-AF65-F5344CB8AC3E}">
        <p14:creationId xmlns:p14="http://schemas.microsoft.com/office/powerpoint/2010/main" val="2585222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B711F-B6A9-4930-BA46-E3D614C94B16}"/>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A915B6A1-8EE6-4CC1-B20B-6CF5D00010A8}"/>
              </a:ext>
            </a:extLst>
          </p:cNvPr>
          <p:cNvPicPr>
            <a:picLocks noGrp="1" noChangeAspect="1"/>
          </p:cNvPicPr>
          <p:nvPr>
            <p:ph idx="1"/>
          </p:nvPr>
        </p:nvPicPr>
        <p:blipFill>
          <a:blip r:embed="rId2"/>
          <a:srcRect/>
          <a:stretch/>
        </p:blipFill>
        <p:spPr>
          <a:xfrm>
            <a:off x="4110567" y="868363"/>
            <a:ext cx="6828365" cy="5121274"/>
          </a:xfrm>
        </p:spPr>
      </p:pic>
      <p:sp>
        <p:nvSpPr>
          <p:cNvPr id="4" name="Text Placeholder 3">
            <a:extLst>
              <a:ext uri="{FF2B5EF4-FFF2-40B4-BE49-F238E27FC236}">
                <a16:creationId xmlns:a16="http://schemas.microsoft.com/office/drawing/2014/main" id="{251B3E66-E37C-44FB-838A-8FB39FCD9039}"/>
              </a:ext>
            </a:extLst>
          </p:cNvPr>
          <p:cNvSpPr>
            <a:spLocks noGrp="1"/>
          </p:cNvSpPr>
          <p:nvPr>
            <p:ph type="body" sz="half" idx="2"/>
          </p:nvPr>
        </p:nvSpPr>
        <p:spPr/>
        <p:txBody>
          <a:bodyPr/>
          <a:lstStyle/>
          <a:p>
            <a:endParaRPr lang="en-US" dirty="0"/>
          </a:p>
          <a:p>
            <a:endParaRPr lang="en-US" dirty="0"/>
          </a:p>
          <a:p>
            <a:pPr algn="ctr"/>
            <a:r>
              <a:rPr lang="en-US" sz="2800" dirty="0"/>
              <a:t>“30 Years of a Legacy of Service”</a:t>
            </a:r>
          </a:p>
        </p:txBody>
      </p:sp>
      <p:pic>
        <p:nvPicPr>
          <p:cNvPr id="8" name="Picture 7" descr="A picture containing drawing, game&#10;&#10;Description automatically generated">
            <a:extLst>
              <a:ext uri="{FF2B5EF4-FFF2-40B4-BE49-F238E27FC236}">
                <a16:creationId xmlns:a16="http://schemas.microsoft.com/office/drawing/2014/main" id="{4C240410-A2DA-4F34-8D19-B568E313D45E}"/>
              </a:ext>
            </a:extLst>
          </p:cNvPr>
          <p:cNvPicPr>
            <a:picLocks noChangeAspect="1"/>
          </p:cNvPicPr>
          <p:nvPr/>
        </p:nvPicPr>
        <p:blipFill>
          <a:blip r:embed="rId3"/>
          <a:stretch>
            <a:fillRect/>
          </a:stretch>
        </p:blipFill>
        <p:spPr>
          <a:xfrm>
            <a:off x="0" y="389610"/>
            <a:ext cx="3444536" cy="3657600"/>
          </a:xfrm>
          <a:prstGeom prst="rect">
            <a:avLst/>
          </a:prstGeom>
        </p:spPr>
      </p:pic>
    </p:spTree>
    <p:extLst>
      <p:ext uri="{BB962C8B-B14F-4D97-AF65-F5344CB8AC3E}">
        <p14:creationId xmlns:p14="http://schemas.microsoft.com/office/powerpoint/2010/main" val="1165062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E398B-A441-430D-BBAA-94C7848E650E}"/>
              </a:ext>
            </a:extLst>
          </p:cNvPr>
          <p:cNvSpPr>
            <a:spLocks noGrp="1"/>
          </p:cNvSpPr>
          <p:nvPr>
            <p:ph type="title"/>
          </p:nvPr>
        </p:nvSpPr>
        <p:spPr>
          <a:xfrm>
            <a:off x="3815644" y="846666"/>
            <a:ext cx="7333601" cy="1354663"/>
          </a:xfrm>
        </p:spPr>
        <p:txBody>
          <a:bodyPr>
            <a:normAutofit fontScale="90000"/>
          </a:bodyPr>
          <a:lstStyle/>
          <a:p>
            <a:pPr algn="ctr"/>
            <a:r>
              <a:rPr lang="en-US" b="1" dirty="0">
                <a:solidFill>
                  <a:schemeClr val="accent1"/>
                </a:solidFill>
              </a:rPr>
              <a:t>30 Years of a                  Legacy of Service</a:t>
            </a:r>
          </a:p>
        </p:txBody>
      </p:sp>
      <p:sp>
        <p:nvSpPr>
          <p:cNvPr id="3" name="Text Placeholder 2">
            <a:extLst>
              <a:ext uri="{FF2B5EF4-FFF2-40B4-BE49-F238E27FC236}">
                <a16:creationId xmlns:a16="http://schemas.microsoft.com/office/drawing/2014/main" id="{5A3C5B23-530B-4020-9131-AA996A17553C}"/>
              </a:ext>
            </a:extLst>
          </p:cNvPr>
          <p:cNvSpPr>
            <a:spLocks noGrp="1"/>
          </p:cNvSpPr>
          <p:nvPr>
            <p:ph type="body" idx="1"/>
          </p:nvPr>
        </p:nvSpPr>
        <p:spPr>
          <a:xfrm>
            <a:off x="3886200" y="3429000"/>
            <a:ext cx="7315200" cy="2157984"/>
          </a:xfrm>
        </p:spPr>
        <p:txBody>
          <a:bodyPr>
            <a:normAutofit/>
          </a:bodyPr>
          <a:lstStyle/>
          <a:p>
            <a:pPr algn="ctr"/>
            <a:r>
              <a:rPr lang="en-US" sz="3600" dirty="0">
                <a:solidFill>
                  <a:schemeClr val="accent1"/>
                </a:solidFill>
              </a:rPr>
              <a:t>“ Being inspired by a personal       vision of the future gives fuel                             to the present moment”</a:t>
            </a:r>
          </a:p>
          <a:p>
            <a:pPr algn="ctr"/>
            <a:r>
              <a:rPr lang="en-US" sz="1400" dirty="0">
                <a:solidFill>
                  <a:schemeClr val="accent1"/>
                </a:solidFill>
              </a:rPr>
              <a:t>		Mike Van Hoozer</a:t>
            </a:r>
          </a:p>
        </p:txBody>
      </p:sp>
      <p:pic>
        <p:nvPicPr>
          <p:cNvPr id="7" name="Picture 6" descr="A picture containing drawing, game&#10;&#10;Description automatically generated">
            <a:extLst>
              <a:ext uri="{FF2B5EF4-FFF2-40B4-BE49-F238E27FC236}">
                <a16:creationId xmlns:a16="http://schemas.microsoft.com/office/drawing/2014/main" id="{95AEACC5-456A-47A5-AD42-191CE2738B50}"/>
              </a:ext>
            </a:extLst>
          </p:cNvPr>
          <p:cNvPicPr>
            <a:picLocks noChangeAspect="1"/>
          </p:cNvPicPr>
          <p:nvPr/>
        </p:nvPicPr>
        <p:blipFill>
          <a:blip r:embed="rId2"/>
          <a:stretch>
            <a:fillRect/>
          </a:stretch>
        </p:blipFill>
        <p:spPr>
          <a:xfrm>
            <a:off x="1" y="1600200"/>
            <a:ext cx="3443110" cy="3657600"/>
          </a:xfrm>
          <a:prstGeom prst="rect">
            <a:avLst/>
          </a:prstGeom>
        </p:spPr>
      </p:pic>
    </p:spTree>
    <p:extLst>
      <p:ext uri="{BB962C8B-B14F-4D97-AF65-F5344CB8AC3E}">
        <p14:creationId xmlns:p14="http://schemas.microsoft.com/office/powerpoint/2010/main" val="2253779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799688-A65C-4846-822E-8B7A3731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A08376FC-75EF-4E04-AAE7-50AC47B40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3" name="Rectangle 22">
            <a:extLst>
              <a:ext uri="{FF2B5EF4-FFF2-40B4-BE49-F238E27FC236}">
                <a16:creationId xmlns:a16="http://schemas.microsoft.com/office/drawing/2014/main" id="{78F6DC1F-9116-4111-8F58-6FEE4E71C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6E4B1AE-C79F-4C53-9482-446EC01BCC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28752B-260B-4789-87F1-6DC670E942D9}"/>
              </a:ext>
            </a:extLst>
          </p:cNvPr>
          <p:cNvSpPr>
            <a:spLocks noGrp="1"/>
          </p:cNvSpPr>
          <p:nvPr>
            <p:ph type="title"/>
          </p:nvPr>
        </p:nvSpPr>
        <p:spPr>
          <a:xfrm>
            <a:off x="0" y="1123837"/>
            <a:ext cx="3680177" cy="4601183"/>
          </a:xfrm>
        </p:spPr>
        <p:txBody>
          <a:bodyPr vert="horz" lIns="91440" tIns="45720" rIns="91440" bIns="45720" rtlCol="0" anchor="ctr">
            <a:normAutofit/>
          </a:bodyPr>
          <a:lstStyle/>
          <a:p>
            <a:r>
              <a:rPr lang="en-US" dirty="0"/>
              <a:t>The Arc of Katy Board of Directors</a:t>
            </a:r>
          </a:p>
        </p:txBody>
      </p:sp>
      <p:sp>
        <p:nvSpPr>
          <p:cNvPr id="5" name="TextBox 4">
            <a:extLst>
              <a:ext uri="{FF2B5EF4-FFF2-40B4-BE49-F238E27FC236}">
                <a16:creationId xmlns:a16="http://schemas.microsoft.com/office/drawing/2014/main" id="{BF8B49FF-000A-40AF-8C0A-13890597FA52}"/>
              </a:ext>
            </a:extLst>
          </p:cNvPr>
          <p:cNvSpPr txBox="1"/>
          <p:nvPr/>
        </p:nvSpPr>
        <p:spPr>
          <a:xfrm>
            <a:off x="3916392" y="897147"/>
            <a:ext cx="3805208" cy="5537637"/>
          </a:xfrm>
          <a:prstGeom prst="rect">
            <a:avLst/>
          </a:prstGeom>
        </p:spPr>
        <p:txBody>
          <a:bodyPr vert="horz" lIns="91440" tIns="45720" rIns="91440" bIns="45720" rtlCol="0" anchor="ctr">
            <a:normAutofit/>
          </a:bodyPr>
          <a:lstStyle/>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Fred Shafer, President</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Cherie Duddrige, President Elect</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Mike Lattal, Treasure</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Ellen Candito, Secretary</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Don Elder</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Ida Faye Elder</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Margaret Laney</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Amy Campbell, Charter Member</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Carolyn Kares</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Mary McGovern</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Pat Doucette</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Amber Jarvis</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Fran Dahl</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Krista Kiblawi</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Marchelle Peters</a:t>
            </a:r>
          </a:p>
          <a:p>
            <a:pPr indent="-182880" defTabSz="914400">
              <a:lnSpc>
                <a:spcPct val="90000"/>
              </a:lnSpc>
              <a:spcAft>
                <a:spcPts val="600"/>
              </a:spcAft>
              <a:buClr>
                <a:schemeClr val="accent1"/>
              </a:buClr>
              <a:buFont typeface="Wingdings 2" pitchFamily="18" charset="2"/>
              <a:buChar char=""/>
            </a:pPr>
            <a:r>
              <a:rPr lang="en-US" b="1" dirty="0">
                <a:solidFill>
                  <a:schemeClr val="tx1">
                    <a:lumMod val="65000"/>
                    <a:lumOff val="35000"/>
                  </a:schemeClr>
                </a:solidFill>
              </a:rPr>
              <a:t>Donna Bode</a:t>
            </a:r>
          </a:p>
          <a:p>
            <a:pPr indent="-182880" defTabSz="914400">
              <a:lnSpc>
                <a:spcPct val="90000"/>
              </a:lnSpc>
              <a:spcAft>
                <a:spcPts val="600"/>
              </a:spcAft>
              <a:buClr>
                <a:schemeClr val="accent1"/>
              </a:buClr>
              <a:buFont typeface="Wingdings 2" pitchFamily="18" charset="2"/>
              <a:buChar char=""/>
            </a:pPr>
            <a:endParaRPr lang="en-US" dirty="0">
              <a:solidFill>
                <a:schemeClr val="tx1">
                  <a:lumMod val="65000"/>
                  <a:lumOff val="35000"/>
                </a:schemeClr>
              </a:solidFill>
            </a:endParaRPr>
          </a:p>
          <a:p>
            <a:pPr indent="-182880" defTabSz="914400">
              <a:lnSpc>
                <a:spcPct val="90000"/>
              </a:lnSpc>
              <a:spcAft>
                <a:spcPts val="600"/>
              </a:spcAft>
              <a:buClr>
                <a:schemeClr val="accent1"/>
              </a:buClr>
              <a:buFont typeface="Wingdings 2" pitchFamily="18" charset="2"/>
              <a:buChar char=""/>
            </a:pPr>
            <a:endParaRPr lang="en-US" dirty="0">
              <a:solidFill>
                <a:schemeClr val="tx1">
                  <a:lumMod val="65000"/>
                  <a:lumOff val="35000"/>
                </a:schemeClr>
              </a:solidFill>
            </a:endParaRPr>
          </a:p>
        </p:txBody>
      </p:sp>
      <p:pic>
        <p:nvPicPr>
          <p:cNvPr id="4" name="Picture 3">
            <a:extLst>
              <a:ext uri="{FF2B5EF4-FFF2-40B4-BE49-F238E27FC236}">
                <a16:creationId xmlns:a16="http://schemas.microsoft.com/office/drawing/2014/main" id="{F4B5F076-32DE-474E-92D1-6D18ACAF8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818120" y="2195452"/>
            <a:ext cx="3474720" cy="2467096"/>
          </a:xfrm>
          <a:prstGeom prst="rect">
            <a:avLst/>
          </a:prstGeom>
          <a:noFill/>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pic>
      <p:sp>
        <p:nvSpPr>
          <p:cNvPr id="27" name="Rectangle 26">
            <a:extLst>
              <a:ext uri="{FF2B5EF4-FFF2-40B4-BE49-F238E27FC236}">
                <a16:creationId xmlns:a16="http://schemas.microsoft.com/office/drawing/2014/main" id="{7B9BC52A-979C-4CAD-A00D-2D6E821B2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24837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799688-A65C-4846-822E-8B7A3731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A08376FC-75EF-4E04-AAE7-50AC47B40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3" name="Rectangle 22">
            <a:extLst>
              <a:ext uri="{FF2B5EF4-FFF2-40B4-BE49-F238E27FC236}">
                <a16:creationId xmlns:a16="http://schemas.microsoft.com/office/drawing/2014/main" id="{78F6DC1F-9116-4111-8F58-6FEE4E71C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6E4B1AE-C79F-4C53-9482-446EC01BCC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28752B-260B-4789-87F1-6DC670E942D9}"/>
              </a:ext>
            </a:extLst>
          </p:cNvPr>
          <p:cNvSpPr>
            <a:spLocks noGrp="1"/>
          </p:cNvSpPr>
          <p:nvPr>
            <p:ph type="title"/>
          </p:nvPr>
        </p:nvSpPr>
        <p:spPr>
          <a:xfrm>
            <a:off x="0" y="1123837"/>
            <a:ext cx="3680177" cy="4601183"/>
          </a:xfrm>
        </p:spPr>
        <p:txBody>
          <a:bodyPr vert="horz" lIns="91440" tIns="45720" rIns="91440" bIns="45720" rtlCol="0" anchor="ctr">
            <a:normAutofit/>
          </a:bodyPr>
          <a:lstStyle/>
          <a:p>
            <a:pPr algn="ctr"/>
            <a:r>
              <a:rPr lang="en-US" dirty="0"/>
              <a:t>The Arc of Katy </a:t>
            </a:r>
            <a:br>
              <a:rPr lang="en-US" dirty="0"/>
            </a:br>
            <a:r>
              <a:rPr lang="en-US" dirty="0"/>
              <a:t>Day Program</a:t>
            </a:r>
            <a:br>
              <a:rPr lang="en-US" dirty="0"/>
            </a:br>
            <a:r>
              <a:rPr lang="en-US" dirty="0"/>
              <a:t>Staff</a:t>
            </a:r>
          </a:p>
        </p:txBody>
      </p:sp>
      <p:sp>
        <p:nvSpPr>
          <p:cNvPr id="5" name="TextBox 4">
            <a:extLst>
              <a:ext uri="{FF2B5EF4-FFF2-40B4-BE49-F238E27FC236}">
                <a16:creationId xmlns:a16="http://schemas.microsoft.com/office/drawing/2014/main" id="{BF8B49FF-000A-40AF-8C0A-13890597FA52}"/>
              </a:ext>
            </a:extLst>
          </p:cNvPr>
          <p:cNvSpPr txBox="1"/>
          <p:nvPr/>
        </p:nvSpPr>
        <p:spPr>
          <a:xfrm>
            <a:off x="3869267" y="1191489"/>
            <a:ext cx="3852333" cy="5119003"/>
          </a:xfrm>
          <a:prstGeom prst="rect">
            <a:avLst/>
          </a:prstGeom>
        </p:spPr>
        <p:txBody>
          <a:bodyPr vert="horz" lIns="91440" tIns="45720" rIns="91440" bIns="45720" rtlCol="0" anchor="ctr">
            <a:normAutofit/>
          </a:bodyPr>
          <a:lstStyle/>
          <a:p>
            <a:pPr defTabSz="914400">
              <a:lnSpc>
                <a:spcPct val="90000"/>
              </a:lnSpc>
              <a:spcAft>
                <a:spcPts val="600"/>
              </a:spcAft>
              <a:buClr>
                <a:schemeClr val="accent1"/>
              </a:buClr>
            </a:pPr>
            <a:endParaRPr lang="en-US" b="1" dirty="0">
              <a:solidFill>
                <a:schemeClr val="tx1">
                  <a:lumMod val="65000"/>
                  <a:lumOff val="35000"/>
                </a:schemeClr>
              </a:solidFill>
            </a:endParaRPr>
          </a:p>
          <a:p>
            <a:pPr indent="-182880" defTabSz="914400">
              <a:lnSpc>
                <a:spcPct val="90000"/>
              </a:lnSpc>
              <a:spcAft>
                <a:spcPts val="600"/>
              </a:spcAft>
              <a:buClr>
                <a:schemeClr val="accent1"/>
              </a:buClr>
              <a:buFont typeface="Wingdings 2" pitchFamily="18" charset="2"/>
              <a:buChar char=""/>
            </a:pPr>
            <a:endParaRPr lang="en-US" dirty="0">
              <a:solidFill>
                <a:schemeClr val="tx1">
                  <a:lumMod val="65000"/>
                  <a:lumOff val="35000"/>
                </a:schemeClr>
              </a:solidFill>
            </a:endParaRPr>
          </a:p>
          <a:p>
            <a:pPr indent="-182880" defTabSz="914400">
              <a:lnSpc>
                <a:spcPct val="90000"/>
              </a:lnSpc>
              <a:spcAft>
                <a:spcPts val="600"/>
              </a:spcAft>
              <a:buClr>
                <a:schemeClr val="accent1"/>
              </a:buClr>
              <a:buFont typeface="Wingdings 2" pitchFamily="18" charset="2"/>
              <a:buChar char=""/>
            </a:pPr>
            <a:endParaRPr lang="en-US" dirty="0">
              <a:solidFill>
                <a:schemeClr val="tx1">
                  <a:lumMod val="65000"/>
                  <a:lumOff val="35000"/>
                </a:schemeClr>
              </a:solidFill>
            </a:endParaRPr>
          </a:p>
        </p:txBody>
      </p:sp>
      <p:pic>
        <p:nvPicPr>
          <p:cNvPr id="4" name="Picture 3">
            <a:extLst>
              <a:ext uri="{FF2B5EF4-FFF2-40B4-BE49-F238E27FC236}">
                <a16:creationId xmlns:a16="http://schemas.microsoft.com/office/drawing/2014/main" id="{F4B5F076-32DE-474E-92D1-6D18ACAF8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8256242" y="1911356"/>
            <a:ext cx="3267426" cy="2467096"/>
          </a:xfrm>
          <a:prstGeom prst="rect">
            <a:avLst/>
          </a:prstGeom>
          <a:noFill/>
          <a:extLst>
            <a:ext uri="{FAA26D3D-D897-4be2-8F04-BA451C77F1D7}">
              <ma14:placeholder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pic>
      <p:sp>
        <p:nvSpPr>
          <p:cNvPr id="27" name="Rectangle 26">
            <a:extLst>
              <a:ext uri="{FF2B5EF4-FFF2-40B4-BE49-F238E27FC236}">
                <a16:creationId xmlns:a16="http://schemas.microsoft.com/office/drawing/2014/main" id="{7B9BC52A-979C-4CAD-A00D-2D6E821B2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Box 2">
            <a:extLst>
              <a:ext uri="{FF2B5EF4-FFF2-40B4-BE49-F238E27FC236}">
                <a16:creationId xmlns:a16="http://schemas.microsoft.com/office/drawing/2014/main" id="{A080D6A6-43E6-4FD2-856C-896C2E450011}"/>
              </a:ext>
            </a:extLst>
          </p:cNvPr>
          <p:cNvSpPr txBox="1"/>
          <p:nvPr/>
        </p:nvSpPr>
        <p:spPr>
          <a:xfrm>
            <a:off x="3540111" y="1491451"/>
            <a:ext cx="4556324" cy="3754874"/>
          </a:xfrm>
          <a:prstGeom prst="rect">
            <a:avLst/>
          </a:prstGeom>
          <a:noFill/>
        </p:spPr>
        <p:txBody>
          <a:bodyPr wrap="square" rtlCol="0">
            <a:spAutoFit/>
          </a:bodyPr>
          <a:lstStyle/>
          <a:p>
            <a:r>
              <a:rPr lang="en-US" sz="2000" b="1" dirty="0"/>
              <a:t>Sandi Dancel, Program Coordinator</a:t>
            </a:r>
          </a:p>
          <a:p>
            <a:r>
              <a:rPr lang="en-US" sz="2000" b="1" dirty="0"/>
              <a:t>Therese Lattal, Be Strong Program</a:t>
            </a:r>
          </a:p>
          <a:p>
            <a:r>
              <a:rPr lang="en-US" sz="2000" b="1" dirty="0"/>
              <a:t>Rhonda Johnstone, Be Strong Program</a:t>
            </a:r>
          </a:p>
          <a:p>
            <a:r>
              <a:rPr lang="en-US" sz="2000" b="1" dirty="0"/>
              <a:t>Barbara Kosciewicz</a:t>
            </a:r>
          </a:p>
          <a:p>
            <a:r>
              <a:rPr lang="en-US" sz="2000" b="1" dirty="0"/>
              <a:t>Travis Beck</a:t>
            </a:r>
          </a:p>
          <a:p>
            <a:r>
              <a:rPr lang="en-US" sz="2000" b="1" dirty="0"/>
              <a:t>Steve Laney</a:t>
            </a:r>
          </a:p>
          <a:p>
            <a:r>
              <a:rPr lang="en-US" sz="2000" b="1" dirty="0"/>
              <a:t>Renee Johnson</a:t>
            </a:r>
          </a:p>
          <a:p>
            <a:r>
              <a:rPr lang="en-US" sz="2000" b="1" dirty="0"/>
              <a:t>Marilyn Smythe</a:t>
            </a:r>
          </a:p>
          <a:p>
            <a:r>
              <a:rPr lang="en-US" sz="2000" b="1" dirty="0"/>
              <a:t>Willie Johnson</a:t>
            </a:r>
          </a:p>
          <a:p>
            <a:r>
              <a:rPr lang="en-US" sz="2000" b="1" dirty="0"/>
              <a:t>Christine Clark</a:t>
            </a:r>
          </a:p>
          <a:p>
            <a:r>
              <a:rPr lang="en-US" sz="2000" b="1" dirty="0"/>
              <a:t>Ann Ferner, Administrative Assistant</a:t>
            </a:r>
          </a:p>
          <a:p>
            <a:endParaRPr lang="en-US" dirty="0"/>
          </a:p>
        </p:txBody>
      </p:sp>
    </p:spTree>
    <p:extLst>
      <p:ext uri="{BB962C8B-B14F-4D97-AF65-F5344CB8AC3E}">
        <p14:creationId xmlns:p14="http://schemas.microsoft.com/office/powerpoint/2010/main" val="53596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00F6BF-A4A3-4CD9-8467-2403EAD63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8220721" y="443884"/>
            <a:ext cx="3373515" cy="816746"/>
          </a:xfrm>
          <a:prstGeom prst="rect">
            <a:avLst/>
          </a:prstGeom>
          <a:noFill/>
          <a:extLst>
            <a:ext uri="{FAA26D3D-D897-4be2-8F04-BA451C77F1D7}">
              <ma14:placeholder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pic>
      <p:pic>
        <p:nvPicPr>
          <p:cNvPr id="5" name="Picture 4">
            <a:extLst>
              <a:ext uri="{FF2B5EF4-FFF2-40B4-BE49-F238E27FC236}">
                <a16:creationId xmlns:a16="http://schemas.microsoft.com/office/drawing/2014/main" id="{E3F54E2F-E1AA-4D60-894A-AD79ACD5A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35004" y="168676"/>
            <a:ext cx="2787590" cy="1713391"/>
          </a:xfrm>
          <a:prstGeom prst="rect">
            <a:avLst/>
          </a:prstGeom>
          <a:noFill/>
          <a:extLst>
            <a:ext uri="{FAA26D3D-D897-4be2-8F04-BA451C77F1D7}">
              <ma14:placeholder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pic>
      <p:sp>
        <p:nvSpPr>
          <p:cNvPr id="7" name="TextBox 6">
            <a:extLst>
              <a:ext uri="{FF2B5EF4-FFF2-40B4-BE49-F238E27FC236}">
                <a16:creationId xmlns:a16="http://schemas.microsoft.com/office/drawing/2014/main" id="{A2070FA8-0923-41DF-8613-61F2CB6A96F7}"/>
              </a:ext>
            </a:extLst>
          </p:cNvPr>
          <p:cNvSpPr txBox="1"/>
          <p:nvPr/>
        </p:nvSpPr>
        <p:spPr>
          <a:xfrm>
            <a:off x="2068497" y="2485752"/>
            <a:ext cx="7901125" cy="2554545"/>
          </a:xfrm>
          <a:prstGeom prst="rect">
            <a:avLst/>
          </a:prstGeom>
          <a:noFill/>
        </p:spPr>
        <p:txBody>
          <a:bodyPr wrap="square" rtlCol="0">
            <a:spAutoFit/>
          </a:bodyPr>
          <a:lstStyle/>
          <a:p>
            <a:pPr algn="ctr"/>
            <a:r>
              <a:rPr lang="en-US" sz="4000" b="1" dirty="0">
                <a:solidFill>
                  <a:schemeClr val="accent1"/>
                </a:solidFill>
              </a:rPr>
              <a:t>“When you cannot control what’s happening, challenge yourself to control the way you respond to what’s happening”</a:t>
            </a:r>
            <a:endParaRPr lang="en-US" sz="4000" dirty="0">
              <a:solidFill>
                <a:schemeClr val="accent1"/>
              </a:solidFill>
            </a:endParaRPr>
          </a:p>
        </p:txBody>
      </p:sp>
    </p:spTree>
    <p:extLst>
      <p:ext uri="{BB962C8B-B14F-4D97-AF65-F5344CB8AC3E}">
        <p14:creationId xmlns:p14="http://schemas.microsoft.com/office/powerpoint/2010/main" val="3721704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D3DE4-5086-45F5-A4BC-1AA2F013D087}"/>
              </a:ext>
            </a:extLst>
          </p:cNvPr>
          <p:cNvSpPr>
            <a:spLocks noGrp="1"/>
          </p:cNvSpPr>
          <p:nvPr>
            <p:ph type="title"/>
          </p:nvPr>
        </p:nvSpPr>
        <p:spPr/>
        <p:txBody>
          <a:bodyPr/>
          <a:lstStyle/>
          <a:p>
            <a:r>
              <a:rPr lang="en-US" dirty="0"/>
              <a:t>Meeting the Challenge of the COVID 19 Global Pandemic</a:t>
            </a:r>
          </a:p>
        </p:txBody>
      </p:sp>
      <p:pic>
        <p:nvPicPr>
          <p:cNvPr id="5" name="Content Placeholder 4" descr="A group of people posing for a photo&#10;&#10;Description automatically generated">
            <a:extLst>
              <a:ext uri="{FF2B5EF4-FFF2-40B4-BE49-F238E27FC236}">
                <a16:creationId xmlns:a16="http://schemas.microsoft.com/office/drawing/2014/main" id="{70A9F4B0-6E26-4EDC-B6F3-DB164A01D345}"/>
              </a:ext>
            </a:extLst>
          </p:cNvPr>
          <p:cNvPicPr>
            <a:picLocks noGrp="1" noChangeAspect="1"/>
          </p:cNvPicPr>
          <p:nvPr>
            <p:ph idx="1"/>
          </p:nvPr>
        </p:nvPicPr>
        <p:blipFill>
          <a:blip r:embed="rId2"/>
          <a:stretch>
            <a:fillRect/>
          </a:stretch>
        </p:blipFill>
        <p:spPr>
          <a:xfrm>
            <a:off x="4368800" y="282222"/>
            <a:ext cx="6841067" cy="6220178"/>
          </a:xfrm>
        </p:spPr>
      </p:pic>
    </p:spTree>
    <p:extLst>
      <p:ext uri="{BB962C8B-B14F-4D97-AF65-F5344CB8AC3E}">
        <p14:creationId xmlns:p14="http://schemas.microsoft.com/office/powerpoint/2010/main" val="3120248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F299-FC15-447C-9525-8A23F0B3AAC3}"/>
              </a:ext>
            </a:extLst>
          </p:cNvPr>
          <p:cNvSpPr>
            <a:spLocks noGrp="1"/>
          </p:cNvSpPr>
          <p:nvPr>
            <p:ph type="title"/>
          </p:nvPr>
        </p:nvSpPr>
        <p:spPr>
          <a:xfrm>
            <a:off x="254438" y="1501680"/>
            <a:ext cx="3086862" cy="2589432"/>
          </a:xfrm>
        </p:spPr>
        <p:txBody>
          <a:bodyPr/>
          <a:lstStyle/>
          <a:p>
            <a:r>
              <a:rPr lang="en-US" sz="3200" dirty="0"/>
              <a:t>Meeting the Challenge of the COVID 19 Global Pandemic</a:t>
            </a:r>
            <a:endParaRPr lang="en-US" dirty="0"/>
          </a:p>
        </p:txBody>
      </p:sp>
      <p:sp>
        <p:nvSpPr>
          <p:cNvPr id="3" name="Content Placeholder 2">
            <a:extLst>
              <a:ext uri="{FF2B5EF4-FFF2-40B4-BE49-F238E27FC236}">
                <a16:creationId xmlns:a16="http://schemas.microsoft.com/office/drawing/2014/main" id="{06CC0472-0B6F-41ED-9F6B-127A142FE273}"/>
              </a:ext>
            </a:extLst>
          </p:cNvPr>
          <p:cNvSpPr>
            <a:spLocks noGrp="1"/>
          </p:cNvSpPr>
          <p:nvPr>
            <p:ph idx="1"/>
          </p:nvPr>
        </p:nvSpPr>
        <p:spPr>
          <a:xfrm>
            <a:off x="3867912" y="523783"/>
            <a:ext cx="7315200" cy="5974671"/>
          </a:xfrm>
        </p:spPr>
        <p:txBody>
          <a:bodyPr>
            <a:normAutofit/>
          </a:bodyPr>
          <a:lstStyle/>
          <a:p>
            <a:r>
              <a:rPr lang="en-US" sz="2800" dirty="0"/>
              <a:t>COVID 19 Response Core Team</a:t>
            </a:r>
          </a:p>
          <a:p>
            <a:pPr lvl="1"/>
            <a:r>
              <a:rPr lang="en-US" sz="2600" dirty="0"/>
              <a:t>Established Health and Safety Measures</a:t>
            </a:r>
          </a:p>
          <a:p>
            <a:pPr lvl="1"/>
            <a:r>
              <a:rPr lang="en-US" sz="2600" dirty="0"/>
              <a:t>Staff Training </a:t>
            </a:r>
          </a:p>
          <a:p>
            <a:r>
              <a:rPr lang="en-US" sz="2800" dirty="0"/>
              <a:t>Payroll Protection Plan</a:t>
            </a:r>
          </a:p>
          <a:p>
            <a:r>
              <a:rPr lang="en-US" sz="2800" dirty="0"/>
              <a:t>Virtual Day Program and Socials</a:t>
            </a:r>
          </a:p>
          <a:p>
            <a:r>
              <a:rPr lang="en-US" sz="2800" dirty="0"/>
              <a:t>Strategic Budget Planning</a:t>
            </a:r>
          </a:p>
          <a:p>
            <a:r>
              <a:rPr lang="en-US" sz="2800" dirty="0"/>
              <a:t>Cost Cutting Opportunities</a:t>
            </a:r>
          </a:p>
          <a:p>
            <a:pPr lvl="1"/>
            <a:r>
              <a:rPr lang="en-US" sz="2600" dirty="0"/>
              <a:t>Workers Compensation Premium Reimbursement ($2,282)</a:t>
            </a:r>
          </a:p>
          <a:p>
            <a:pPr lvl="1"/>
            <a:r>
              <a:rPr lang="en-US" sz="2600" dirty="0"/>
              <a:t>Auto Insurance Layup Credit ($8,994)</a:t>
            </a:r>
          </a:p>
        </p:txBody>
      </p:sp>
    </p:spTree>
    <p:extLst>
      <p:ext uri="{BB962C8B-B14F-4D97-AF65-F5344CB8AC3E}">
        <p14:creationId xmlns:p14="http://schemas.microsoft.com/office/powerpoint/2010/main" val="2261265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6">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8">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7" name="Rectangle 10">
            <a:extLst>
              <a:ext uri="{FF2B5EF4-FFF2-40B4-BE49-F238E27FC236}">
                <a16:creationId xmlns:a16="http://schemas.microsoft.com/office/drawing/2014/main" id="{57F231E5-F402-49E1-82B4-C762909ED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12">
            <a:extLst>
              <a:ext uri="{FF2B5EF4-FFF2-40B4-BE49-F238E27FC236}">
                <a16:creationId xmlns:a16="http://schemas.microsoft.com/office/drawing/2014/main" id="{6F0BA12B-74D1-4DB1-9A3F-C9BA27B815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Freeform: Shape 14">
            <a:extLst>
              <a:ext uri="{FF2B5EF4-FFF2-40B4-BE49-F238E27FC236}">
                <a16:creationId xmlns:a16="http://schemas.microsoft.com/office/drawing/2014/main" id="{515FCC40-AA93-4D3B-90D0-69BC824EAD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0806FD5-987C-471F-B5ED-8DC6E4309789}"/>
              </a:ext>
            </a:extLst>
          </p:cNvPr>
          <p:cNvSpPr>
            <a:spLocks noGrp="1"/>
          </p:cNvSpPr>
          <p:nvPr>
            <p:ph type="title"/>
          </p:nvPr>
        </p:nvSpPr>
        <p:spPr>
          <a:xfrm>
            <a:off x="4084398" y="1298448"/>
            <a:ext cx="7315200" cy="3255264"/>
          </a:xfrm>
        </p:spPr>
        <p:txBody>
          <a:bodyPr vert="horz" lIns="91440" tIns="45720" rIns="91440" bIns="45720" rtlCol="0" anchor="b">
            <a:normAutofit/>
          </a:bodyPr>
          <a:lstStyle/>
          <a:p>
            <a:r>
              <a:rPr lang="en-US" sz="5900" spc="-100" dirty="0">
                <a:solidFill>
                  <a:schemeClr val="tx2"/>
                </a:solidFill>
              </a:rPr>
              <a:t>Advocating for Individuals with IDD and their Families</a:t>
            </a:r>
          </a:p>
        </p:txBody>
      </p:sp>
    </p:spTree>
    <p:extLst>
      <p:ext uri="{BB962C8B-B14F-4D97-AF65-F5344CB8AC3E}">
        <p14:creationId xmlns:p14="http://schemas.microsoft.com/office/powerpoint/2010/main" val="2607223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CA6E5D-C00B-4BCA-B8CA-251063C86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83823" y="-68993"/>
            <a:ext cx="2226212" cy="1390447"/>
          </a:xfrm>
          <a:prstGeom prst="rect">
            <a:avLst/>
          </a:prstGeom>
          <a:noFill/>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pic>
      <p:pic>
        <p:nvPicPr>
          <p:cNvPr id="5" name="Picture 4">
            <a:extLst>
              <a:ext uri="{FF2B5EF4-FFF2-40B4-BE49-F238E27FC236}">
                <a16:creationId xmlns:a16="http://schemas.microsoft.com/office/drawing/2014/main" id="{A42A4437-22C4-4BCB-AED3-73FFCFC5B2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9403644" y="23611"/>
            <a:ext cx="2088444" cy="1130802"/>
          </a:xfrm>
          <a:prstGeom prst="rect">
            <a:avLst/>
          </a:prstGeom>
          <a:noFill/>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pic>
      <p:sp>
        <p:nvSpPr>
          <p:cNvPr id="6" name="TextBox 5">
            <a:extLst>
              <a:ext uri="{FF2B5EF4-FFF2-40B4-BE49-F238E27FC236}">
                <a16:creationId xmlns:a16="http://schemas.microsoft.com/office/drawing/2014/main" id="{8CAB1094-5B0C-4AE3-BB5E-AA1716843CC4}"/>
              </a:ext>
            </a:extLst>
          </p:cNvPr>
          <p:cNvSpPr txBox="1"/>
          <p:nvPr/>
        </p:nvSpPr>
        <p:spPr>
          <a:xfrm>
            <a:off x="159798" y="2354815"/>
            <a:ext cx="11878322" cy="2585323"/>
          </a:xfrm>
          <a:prstGeom prst="rect">
            <a:avLst/>
          </a:prstGeom>
          <a:noFill/>
        </p:spPr>
        <p:txBody>
          <a:bodyPr wrap="square" rtlCol="0">
            <a:spAutoFit/>
          </a:bodyPr>
          <a:lstStyle/>
          <a:p>
            <a:r>
              <a:rPr lang="en-US" sz="3600" dirty="0">
                <a:solidFill>
                  <a:schemeClr val="accent1"/>
                </a:solidFill>
              </a:rPr>
              <a:t>Active Participation in:</a:t>
            </a:r>
          </a:p>
          <a:p>
            <a:pPr marL="742950" lvl="1" indent="-285750">
              <a:buFont typeface="Wingdings" panose="05000000000000000000" pitchFamily="2" charset="2"/>
              <a:buChar char="Ø"/>
            </a:pPr>
            <a:r>
              <a:rPr lang="en-US" sz="3600" dirty="0">
                <a:solidFill>
                  <a:schemeClr val="accent1"/>
                </a:solidFill>
              </a:rPr>
              <a:t>The Arc of Texas Annual Meeting</a:t>
            </a:r>
          </a:p>
          <a:p>
            <a:pPr marL="742950" lvl="1" indent="-285750">
              <a:buFont typeface="Wingdings" panose="05000000000000000000" pitchFamily="2" charset="2"/>
              <a:buChar char="Ø"/>
            </a:pPr>
            <a:r>
              <a:rPr lang="en-US" sz="3600" dirty="0">
                <a:solidFill>
                  <a:schemeClr val="accent1"/>
                </a:solidFill>
              </a:rPr>
              <a:t>The Arc of Texas  State Chapter Meeting</a:t>
            </a:r>
          </a:p>
          <a:p>
            <a:pPr marL="742950" lvl="1" indent="-285750">
              <a:buFont typeface="Wingdings" panose="05000000000000000000" pitchFamily="2" charset="2"/>
              <a:buChar char="Ø"/>
            </a:pPr>
            <a:r>
              <a:rPr lang="en-US" sz="3600" dirty="0">
                <a:solidFill>
                  <a:schemeClr val="accent1"/>
                </a:solidFill>
              </a:rPr>
              <a:t>The Arc of Texas State Chapter Board President Meetings</a:t>
            </a:r>
          </a:p>
          <a:p>
            <a:endParaRPr lang="en-US" dirty="0">
              <a:solidFill>
                <a:schemeClr val="accent1"/>
              </a:solidFill>
            </a:endParaRPr>
          </a:p>
        </p:txBody>
      </p:sp>
    </p:spTree>
    <p:extLst>
      <p:ext uri="{BB962C8B-B14F-4D97-AF65-F5344CB8AC3E}">
        <p14:creationId xmlns:p14="http://schemas.microsoft.com/office/powerpoint/2010/main" val="283030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E3F27-C6D6-43A4-9710-64742B5EDBF9}"/>
              </a:ext>
            </a:extLst>
          </p:cNvPr>
          <p:cNvSpPr>
            <a:spLocks noGrp="1"/>
          </p:cNvSpPr>
          <p:nvPr>
            <p:ph type="title"/>
          </p:nvPr>
        </p:nvSpPr>
        <p:spPr>
          <a:xfrm>
            <a:off x="256032" y="1143000"/>
            <a:ext cx="2834640" cy="3633186"/>
          </a:xfrm>
        </p:spPr>
        <p:txBody>
          <a:bodyPr/>
          <a:lstStyle/>
          <a:p>
            <a:r>
              <a:rPr lang="en-US" dirty="0"/>
              <a:t>Advocating for Greater Flexibility of Medicaid HCS Funds</a:t>
            </a:r>
          </a:p>
        </p:txBody>
      </p:sp>
      <p:sp>
        <p:nvSpPr>
          <p:cNvPr id="3" name="Content Placeholder 2">
            <a:extLst>
              <a:ext uri="{FF2B5EF4-FFF2-40B4-BE49-F238E27FC236}">
                <a16:creationId xmlns:a16="http://schemas.microsoft.com/office/drawing/2014/main" id="{1E9AAACB-4931-49B6-8E24-56498760B320}"/>
              </a:ext>
            </a:extLst>
          </p:cNvPr>
          <p:cNvSpPr>
            <a:spLocks noGrp="1"/>
          </p:cNvSpPr>
          <p:nvPr>
            <p:ph idx="1"/>
          </p:nvPr>
        </p:nvSpPr>
        <p:spPr/>
        <p:txBody>
          <a:bodyPr/>
          <a:lstStyle/>
          <a:p>
            <a:r>
              <a:rPr lang="en-US" dirty="0"/>
              <a:t>Texas Health and Human Services:</a:t>
            </a:r>
          </a:p>
          <a:p>
            <a:pPr lvl="1"/>
            <a:r>
              <a:rPr lang="en-US" dirty="0"/>
              <a:t>Does not allow for HCS Funds for virtual based services (i.e. Zoom)</a:t>
            </a:r>
          </a:p>
          <a:p>
            <a:pPr lvl="1"/>
            <a:r>
              <a:rPr lang="en-US" dirty="0"/>
              <a:t>HCS Funds are used in other states for virtual services</a:t>
            </a:r>
          </a:p>
          <a:p>
            <a:pPr marL="502920" lvl="1" indent="0">
              <a:buNone/>
            </a:pPr>
            <a:endParaRPr lang="en-US" dirty="0"/>
          </a:p>
          <a:p>
            <a:r>
              <a:rPr lang="en-US" dirty="0"/>
              <a:t>Participated in state Arc Chapter meeting with Representative James Frank, Chair of the Human Services Committee</a:t>
            </a:r>
          </a:p>
          <a:p>
            <a:r>
              <a:rPr lang="en-US" dirty="0"/>
              <a:t>Sent letter to Senator Lois Kolkhorst, Chair of Senate Committee on Health and Human Services</a:t>
            </a:r>
          </a:p>
          <a:p>
            <a:r>
              <a:rPr lang="en-US" dirty="0"/>
              <a:t>The Arc of Katy will be requesting letters of testimony on the benefits of virtual programs.</a:t>
            </a:r>
          </a:p>
        </p:txBody>
      </p:sp>
    </p:spTree>
    <p:extLst>
      <p:ext uri="{BB962C8B-B14F-4D97-AF65-F5344CB8AC3E}">
        <p14:creationId xmlns:p14="http://schemas.microsoft.com/office/powerpoint/2010/main" val="3466275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D530B-9114-480B-84E3-1D5851CDFB4E}"/>
              </a:ext>
            </a:extLst>
          </p:cNvPr>
          <p:cNvSpPr>
            <a:spLocks noGrp="1"/>
          </p:cNvSpPr>
          <p:nvPr>
            <p:ph type="title"/>
          </p:nvPr>
        </p:nvSpPr>
        <p:spPr>
          <a:xfrm>
            <a:off x="252918" y="1123837"/>
            <a:ext cx="3076207" cy="4601183"/>
          </a:xfrm>
        </p:spPr>
        <p:txBody>
          <a:bodyPr/>
          <a:lstStyle/>
          <a:p>
            <a:r>
              <a:rPr lang="en-US" dirty="0"/>
              <a:t>2020-2023 </a:t>
            </a:r>
            <a:br>
              <a:rPr lang="en-US" dirty="0"/>
            </a:br>
            <a:r>
              <a:rPr lang="en-US" dirty="0"/>
              <a:t>The Arc of Katy</a:t>
            </a:r>
            <a:br>
              <a:rPr lang="en-US" dirty="0"/>
            </a:br>
            <a:r>
              <a:rPr lang="en-US" dirty="0"/>
              <a:t>Strategic Plan</a:t>
            </a:r>
          </a:p>
        </p:txBody>
      </p:sp>
      <p:sp>
        <p:nvSpPr>
          <p:cNvPr id="3" name="TextBox 2">
            <a:extLst>
              <a:ext uri="{FF2B5EF4-FFF2-40B4-BE49-F238E27FC236}">
                <a16:creationId xmlns:a16="http://schemas.microsoft.com/office/drawing/2014/main" id="{3F55630B-4E9E-4C05-9FFD-0C66A792972B}"/>
              </a:ext>
            </a:extLst>
          </p:cNvPr>
          <p:cNvSpPr txBox="1"/>
          <p:nvPr/>
        </p:nvSpPr>
        <p:spPr>
          <a:xfrm>
            <a:off x="3932808" y="1553579"/>
            <a:ext cx="7501631" cy="3693319"/>
          </a:xfrm>
          <a:prstGeom prst="rect">
            <a:avLst/>
          </a:prstGeom>
          <a:noFill/>
        </p:spPr>
        <p:txBody>
          <a:bodyPr wrap="square" rtlCol="0">
            <a:spAutoFit/>
          </a:bodyPr>
          <a:lstStyle/>
          <a:p>
            <a:r>
              <a:rPr lang="en-US" b="1" dirty="0"/>
              <a:t>Our Mission:  To provide opportunities for individuals with intellectual and developmental disabilities that enable each person to be included as a respected and active member of the community throughout their lifetime.</a:t>
            </a:r>
          </a:p>
          <a:p>
            <a:pPr algn="ctr"/>
            <a:endParaRPr lang="en-US" dirty="0"/>
          </a:p>
          <a:p>
            <a:r>
              <a:rPr lang="en-US" b="1" dirty="0">
                <a:solidFill>
                  <a:schemeClr val="accent1"/>
                </a:solidFill>
              </a:rPr>
              <a:t>Goal 1:  Employ an Executive Director to provide leadership that supports the vision, mission and overall operation of the organization</a:t>
            </a:r>
          </a:p>
          <a:p>
            <a:endParaRPr lang="en-US" b="1" dirty="0">
              <a:solidFill>
                <a:schemeClr val="accent1"/>
              </a:solidFill>
            </a:endParaRPr>
          </a:p>
          <a:p>
            <a:r>
              <a:rPr lang="en-US" b="1" dirty="0">
                <a:solidFill>
                  <a:schemeClr val="accent1"/>
                </a:solidFill>
              </a:rPr>
              <a:t>Goal 2:  Develop a Comprehensive Fund Development Plan for fund development, management and sustainability to support the organization’s vision and mission.</a:t>
            </a:r>
          </a:p>
          <a:p>
            <a:endParaRPr lang="en-US" b="1" dirty="0">
              <a:solidFill>
                <a:schemeClr val="accent1"/>
              </a:solidFill>
            </a:endParaRPr>
          </a:p>
          <a:p>
            <a:endParaRPr lang="en-US" dirty="0"/>
          </a:p>
          <a:p>
            <a:endParaRPr lang="en-US" dirty="0"/>
          </a:p>
        </p:txBody>
      </p:sp>
    </p:spTree>
    <p:extLst>
      <p:ext uri="{BB962C8B-B14F-4D97-AF65-F5344CB8AC3E}">
        <p14:creationId xmlns:p14="http://schemas.microsoft.com/office/powerpoint/2010/main" val="4283116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D530B-9114-480B-84E3-1D5851CDFB4E}"/>
              </a:ext>
            </a:extLst>
          </p:cNvPr>
          <p:cNvSpPr>
            <a:spLocks noGrp="1"/>
          </p:cNvSpPr>
          <p:nvPr>
            <p:ph type="title"/>
          </p:nvPr>
        </p:nvSpPr>
        <p:spPr>
          <a:xfrm>
            <a:off x="252918" y="1123837"/>
            <a:ext cx="3076207" cy="4601183"/>
          </a:xfrm>
        </p:spPr>
        <p:txBody>
          <a:bodyPr/>
          <a:lstStyle/>
          <a:p>
            <a:r>
              <a:rPr lang="en-US" dirty="0"/>
              <a:t>2020-2023 </a:t>
            </a:r>
            <a:br>
              <a:rPr lang="en-US" dirty="0"/>
            </a:br>
            <a:r>
              <a:rPr lang="en-US" dirty="0"/>
              <a:t>The Arc of Katy</a:t>
            </a:r>
            <a:br>
              <a:rPr lang="en-US" dirty="0"/>
            </a:br>
            <a:r>
              <a:rPr lang="en-US" dirty="0"/>
              <a:t>Strategic Plan</a:t>
            </a:r>
          </a:p>
        </p:txBody>
      </p:sp>
      <p:sp>
        <p:nvSpPr>
          <p:cNvPr id="3" name="TextBox 2">
            <a:extLst>
              <a:ext uri="{FF2B5EF4-FFF2-40B4-BE49-F238E27FC236}">
                <a16:creationId xmlns:a16="http://schemas.microsoft.com/office/drawing/2014/main" id="{3F55630B-4E9E-4C05-9FFD-0C66A792972B}"/>
              </a:ext>
            </a:extLst>
          </p:cNvPr>
          <p:cNvSpPr txBox="1"/>
          <p:nvPr/>
        </p:nvSpPr>
        <p:spPr>
          <a:xfrm>
            <a:off x="3932808" y="1518070"/>
            <a:ext cx="7501631" cy="3970318"/>
          </a:xfrm>
          <a:prstGeom prst="rect">
            <a:avLst/>
          </a:prstGeom>
          <a:noFill/>
        </p:spPr>
        <p:txBody>
          <a:bodyPr wrap="square" rtlCol="0">
            <a:spAutoFit/>
          </a:bodyPr>
          <a:lstStyle/>
          <a:p>
            <a:r>
              <a:rPr lang="en-US" b="1" dirty="0">
                <a:solidFill>
                  <a:schemeClr val="accent1"/>
                </a:solidFill>
              </a:rPr>
              <a:t>Goal 3:  Establish a volunteer program that engages community members in the programs and services of the organization and serve as an ambassador and advocate for individuals with intellectual and developmental disabilities.</a:t>
            </a:r>
          </a:p>
          <a:p>
            <a:endParaRPr lang="en-US" b="1" dirty="0">
              <a:solidFill>
                <a:schemeClr val="accent1"/>
              </a:solidFill>
            </a:endParaRPr>
          </a:p>
          <a:p>
            <a:r>
              <a:rPr lang="en-US" b="1" dirty="0">
                <a:solidFill>
                  <a:schemeClr val="accent1"/>
                </a:solidFill>
              </a:rPr>
              <a:t>Goal 4:  Expand and enhance the Board of Directors to serve as the governing body to ensure sound, ethical, legal and financial management policies that support the vision and mission of the organization.</a:t>
            </a:r>
          </a:p>
          <a:p>
            <a:endParaRPr lang="en-US" b="1" dirty="0">
              <a:solidFill>
                <a:schemeClr val="accent1"/>
              </a:solidFill>
            </a:endParaRPr>
          </a:p>
          <a:p>
            <a:r>
              <a:rPr lang="en-US" b="1" dirty="0">
                <a:solidFill>
                  <a:schemeClr val="accent1"/>
                </a:solidFill>
              </a:rPr>
              <a:t>Goal 5:  Increase and expand program and services to individuals with intellectual and developmental disabilities in Katy and surrounding communities.</a:t>
            </a:r>
          </a:p>
          <a:p>
            <a:endParaRPr lang="en-US" dirty="0"/>
          </a:p>
          <a:p>
            <a:endParaRPr lang="en-US" dirty="0"/>
          </a:p>
        </p:txBody>
      </p:sp>
    </p:spTree>
    <p:extLst>
      <p:ext uri="{BB962C8B-B14F-4D97-AF65-F5344CB8AC3E}">
        <p14:creationId xmlns:p14="http://schemas.microsoft.com/office/powerpoint/2010/main" val="3169249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712CA-167E-4412-97E4-5A25E569C332}"/>
              </a:ext>
            </a:extLst>
          </p:cNvPr>
          <p:cNvSpPr>
            <a:spLocks noGrp="1"/>
          </p:cNvSpPr>
          <p:nvPr>
            <p:ph type="title"/>
          </p:nvPr>
        </p:nvSpPr>
        <p:spPr/>
        <p:txBody>
          <a:bodyPr/>
          <a:lstStyle/>
          <a:p>
            <a:r>
              <a:rPr lang="en-US" dirty="0"/>
              <a:t>Potential New Location for The Arc of Katy.</a:t>
            </a:r>
          </a:p>
        </p:txBody>
      </p:sp>
      <p:sp>
        <p:nvSpPr>
          <p:cNvPr id="3" name="Content Placeholder 2">
            <a:extLst>
              <a:ext uri="{FF2B5EF4-FFF2-40B4-BE49-F238E27FC236}">
                <a16:creationId xmlns:a16="http://schemas.microsoft.com/office/drawing/2014/main" id="{950FCD47-8F45-4531-A8BF-961B76E79607}"/>
              </a:ext>
            </a:extLst>
          </p:cNvPr>
          <p:cNvSpPr>
            <a:spLocks noGrp="1"/>
          </p:cNvSpPr>
          <p:nvPr>
            <p:ph idx="1"/>
          </p:nvPr>
        </p:nvSpPr>
        <p:spPr/>
        <p:txBody>
          <a:bodyPr/>
          <a:lstStyle/>
          <a:p>
            <a:r>
              <a:rPr lang="en-US" dirty="0"/>
              <a:t>I will insert a picture of Jordan Road location.</a:t>
            </a:r>
          </a:p>
        </p:txBody>
      </p:sp>
      <p:pic>
        <p:nvPicPr>
          <p:cNvPr id="5" name="Picture 4" descr="A large green field with trees in the background&#10;&#10;Description automatically generated">
            <a:extLst>
              <a:ext uri="{FF2B5EF4-FFF2-40B4-BE49-F238E27FC236}">
                <a16:creationId xmlns:a16="http://schemas.microsoft.com/office/drawing/2014/main" id="{D79D5451-0D04-499E-99A5-2EC76805AFC1}"/>
              </a:ext>
            </a:extLst>
          </p:cNvPr>
          <p:cNvPicPr>
            <a:picLocks noChangeAspect="1"/>
          </p:cNvPicPr>
          <p:nvPr/>
        </p:nvPicPr>
        <p:blipFill>
          <a:blip r:embed="rId2"/>
          <a:stretch>
            <a:fillRect/>
          </a:stretch>
        </p:blipFill>
        <p:spPr>
          <a:xfrm>
            <a:off x="3443110" y="0"/>
            <a:ext cx="8370348" cy="6858000"/>
          </a:xfrm>
          <a:prstGeom prst="rect">
            <a:avLst/>
          </a:prstGeom>
        </p:spPr>
      </p:pic>
    </p:spTree>
    <p:extLst>
      <p:ext uri="{BB962C8B-B14F-4D97-AF65-F5344CB8AC3E}">
        <p14:creationId xmlns:p14="http://schemas.microsoft.com/office/powerpoint/2010/main" val="90148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A9A8A2-09C8-4AB6-96DD-07D21FFC96C4}"/>
              </a:ext>
            </a:extLst>
          </p:cNvPr>
          <p:cNvSpPr txBox="1"/>
          <p:nvPr/>
        </p:nvSpPr>
        <p:spPr>
          <a:xfrm>
            <a:off x="3047260" y="1238406"/>
            <a:ext cx="6094520" cy="2123658"/>
          </a:xfrm>
          <a:prstGeom prst="rect">
            <a:avLst/>
          </a:prstGeom>
          <a:noFill/>
        </p:spPr>
        <p:txBody>
          <a:bodyPr wrap="square">
            <a:spAutoFit/>
          </a:bodyPr>
          <a:lstStyle/>
          <a:p>
            <a:pPr algn="ctr"/>
            <a:r>
              <a:rPr lang="en-US" sz="4400" dirty="0"/>
              <a:t>The Arc of Katy </a:t>
            </a:r>
            <a:br>
              <a:rPr lang="en-US" sz="4400" dirty="0"/>
            </a:br>
            <a:r>
              <a:rPr lang="en-US" sz="4400" dirty="0"/>
              <a:t>2019-2020 Financials</a:t>
            </a:r>
            <a:br>
              <a:rPr lang="en-US" sz="4400" dirty="0"/>
            </a:br>
            <a:r>
              <a:rPr lang="en-US" sz="4400" dirty="0"/>
              <a:t>2020-2021 Budget </a:t>
            </a:r>
          </a:p>
        </p:txBody>
      </p:sp>
      <p:pic>
        <p:nvPicPr>
          <p:cNvPr id="7" name="Picture 6">
            <a:extLst>
              <a:ext uri="{FF2B5EF4-FFF2-40B4-BE49-F238E27FC236}">
                <a16:creationId xmlns:a16="http://schemas.microsoft.com/office/drawing/2014/main" id="{25EA642F-12BE-4AF2-8D3F-4AB22846B6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496" y="3947832"/>
            <a:ext cx="3266070" cy="2387600"/>
          </a:xfrm>
          <a:prstGeom prst="rect">
            <a:avLst/>
          </a:prstGeom>
          <a:noFill/>
          <a:ln>
            <a:noFill/>
          </a:ln>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pic>
      <p:pic>
        <p:nvPicPr>
          <p:cNvPr id="9" name="Picture 8">
            <a:extLst>
              <a:ext uri="{FF2B5EF4-FFF2-40B4-BE49-F238E27FC236}">
                <a16:creationId xmlns:a16="http://schemas.microsoft.com/office/drawing/2014/main" id="{BE2046A6-5F56-419E-AD39-57551FB328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77436" y="4842933"/>
            <a:ext cx="2614742" cy="1093375"/>
          </a:xfrm>
          <a:prstGeom prst="rect">
            <a:avLst/>
          </a:prstGeom>
          <a:noFill/>
          <a:ln>
            <a:noFill/>
          </a:ln>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pic>
    </p:spTree>
    <p:extLst>
      <p:ext uri="{BB962C8B-B14F-4D97-AF65-F5344CB8AC3E}">
        <p14:creationId xmlns:p14="http://schemas.microsoft.com/office/powerpoint/2010/main" val="1451925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EA06D8-7BF0-4123-BEE5-C1E8F7B1E1FD}"/>
              </a:ext>
            </a:extLst>
          </p:cNvPr>
          <p:cNvSpPr txBox="1"/>
          <p:nvPr/>
        </p:nvSpPr>
        <p:spPr>
          <a:xfrm>
            <a:off x="1926451" y="334935"/>
            <a:ext cx="7297445" cy="707886"/>
          </a:xfrm>
          <a:prstGeom prst="rect">
            <a:avLst/>
          </a:prstGeom>
          <a:noFill/>
        </p:spPr>
        <p:txBody>
          <a:bodyPr wrap="square">
            <a:spAutoFit/>
          </a:bodyPr>
          <a:lstStyle/>
          <a:p>
            <a:pPr algn="ctr"/>
            <a:r>
              <a:rPr lang="en-US" sz="4000" dirty="0">
                <a:solidFill>
                  <a:schemeClr val="accent1"/>
                </a:solidFill>
              </a:rPr>
              <a:t>Summary – Highlights 2019-2020</a:t>
            </a:r>
          </a:p>
        </p:txBody>
      </p:sp>
      <p:pic>
        <p:nvPicPr>
          <p:cNvPr id="5" name="Picture 4">
            <a:extLst>
              <a:ext uri="{FF2B5EF4-FFF2-40B4-BE49-F238E27FC236}">
                <a16:creationId xmlns:a16="http://schemas.microsoft.com/office/drawing/2014/main" id="{93449380-43B0-4346-91B7-5BBD32826F25}"/>
              </a:ext>
            </a:extLst>
          </p:cNvPr>
          <p:cNvPicPr>
            <a:picLocks noChangeAspect="1"/>
          </p:cNvPicPr>
          <p:nvPr/>
        </p:nvPicPr>
        <p:blipFill>
          <a:blip r:embed="rId2"/>
          <a:stretch>
            <a:fillRect/>
          </a:stretch>
        </p:blipFill>
        <p:spPr>
          <a:xfrm>
            <a:off x="763480" y="1311424"/>
            <a:ext cx="7637116" cy="4283749"/>
          </a:xfrm>
          <a:prstGeom prst="rect">
            <a:avLst/>
          </a:prstGeom>
        </p:spPr>
      </p:pic>
      <p:sp>
        <p:nvSpPr>
          <p:cNvPr id="7" name="TextBox 6">
            <a:extLst>
              <a:ext uri="{FF2B5EF4-FFF2-40B4-BE49-F238E27FC236}">
                <a16:creationId xmlns:a16="http://schemas.microsoft.com/office/drawing/2014/main" id="{EF3A2C68-11D5-4812-B618-4E7966E9E0AD}"/>
              </a:ext>
            </a:extLst>
          </p:cNvPr>
          <p:cNvSpPr txBox="1"/>
          <p:nvPr/>
        </p:nvSpPr>
        <p:spPr>
          <a:xfrm>
            <a:off x="1642369" y="5692068"/>
            <a:ext cx="8602462" cy="830997"/>
          </a:xfrm>
          <a:prstGeom prst="rect">
            <a:avLst/>
          </a:prstGeom>
          <a:noFill/>
        </p:spPr>
        <p:txBody>
          <a:bodyPr wrap="square">
            <a:spAutoFit/>
          </a:bodyPr>
          <a:lstStyle/>
          <a:p>
            <a:pPr algn="ctr"/>
            <a:r>
              <a:rPr lang="en-US" sz="2400" b="1" dirty="0">
                <a:solidFill>
                  <a:schemeClr val="accent1"/>
                </a:solidFill>
              </a:rPr>
              <a:t>Impact of COVID and shutdown had significant financial impact on The Arc of Katy this last fiscal year</a:t>
            </a:r>
          </a:p>
        </p:txBody>
      </p:sp>
      <p:sp>
        <p:nvSpPr>
          <p:cNvPr id="9" name="TextBox 8">
            <a:extLst>
              <a:ext uri="{FF2B5EF4-FFF2-40B4-BE49-F238E27FC236}">
                <a16:creationId xmlns:a16="http://schemas.microsoft.com/office/drawing/2014/main" id="{297E0A04-F1F2-41ED-8D28-58E6EA442CC1}"/>
              </a:ext>
            </a:extLst>
          </p:cNvPr>
          <p:cNvSpPr txBox="1"/>
          <p:nvPr/>
        </p:nvSpPr>
        <p:spPr>
          <a:xfrm>
            <a:off x="8768185" y="1641449"/>
            <a:ext cx="3045780" cy="3785652"/>
          </a:xfrm>
          <a:prstGeom prst="rect">
            <a:avLst/>
          </a:prstGeom>
          <a:noFill/>
        </p:spPr>
        <p:txBody>
          <a:bodyPr wrap="square">
            <a:spAutoFit/>
          </a:bodyPr>
          <a:lstStyle/>
          <a:p>
            <a:pPr marL="285750" indent="-285750">
              <a:buFont typeface="Arial" panose="020B0604020202020204" pitchFamily="34" charset="0"/>
              <a:buChar char="•"/>
            </a:pPr>
            <a:r>
              <a:rPr lang="en-US" sz="2400" b="1" dirty="0">
                <a:solidFill>
                  <a:schemeClr val="accent1"/>
                </a:solidFill>
              </a:rPr>
              <a:t>Reduced income due to COVID Shutdown</a:t>
            </a:r>
          </a:p>
          <a:p>
            <a:pPr marL="285750" indent="-285750">
              <a:buFont typeface="Arial" panose="020B0604020202020204" pitchFamily="34" charset="0"/>
              <a:buChar char="•"/>
            </a:pPr>
            <a:r>
              <a:rPr lang="en-US" sz="2400" b="1" dirty="0">
                <a:solidFill>
                  <a:schemeClr val="accent1"/>
                </a:solidFill>
              </a:rPr>
              <a:t>Higher expenses, rent and insurance</a:t>
            </a:r>
          </a:p>
          <a:p>
            <a:pPr marL="285750" indent="-285750">
              <a:buFont typeface="Arial" panose="020B0604020202020204" pitchFamily="34" charset="0"/>
              <a:buChar char="•"/>
            </a:pPr>
            <a:r>
              <a:rPr lang="en-US" sz="2400" b="1" dirty="0">
                <a:solidFill>
                  <a:schemeClr val="accent1"/>
                </a:solidFill>
              </a:rPr>
              <a:t>Reduced fundraising gala deferred </a:t>
            </a:r>
          </a:p>
          <a:p>
            <a:pPr marL="285750" indent="-285750">
              <a:buFont typeface="Arial" panose="020B0604020202020204" pitchFamily="34" charset="0"/>
              <a:buChar char="•"/>
            </a:pPr>
            <a:r>
              <a:rPr lang="en-US" sz="2400" b="1" dirty="0">
                <a:solidFill>
                  <a:schemeClr val="accent1"/>
                </a:solidFill>
              </a:rPr>
              <a:t>Bus purchased in 2019</a:t>
            </a:r>
          </a:p>
        </p:txBody>
      </p:sp>
    </p:spTree>
    <p:extLst>
      <p:ext uri="{BB962C8B-B14F-4D97-AF65-F5344CB8AC3E}">
        <p14:creationId xmlns:p14="http://schemas.microsoft.com/office/powerpoint/2010/main" val="2067854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9C7B63-D60F-4633-8F6C-43EAF67E6FE6}"/>
              </a:ext>
            </a:extLst>
          </p:cNvPr>
          <p:cNvSpPr txBox="1"/>
          <p:nvPr/>
        </p:nvSpPr>
        <p:spPr>
          <a:xfrm>
            <a:off x="1127464" y="565485"/>
            <a:ext cx="6889072" cy="646331"/>
          </a:xfrm>
          <a:prstGeom prst="rect">
            <a:avLst/>
          </a:prstGeom>
          <a:noFill/>
        </p:spPr>
        <p:txBody>
          <a:bodyPr wrap="square">
            <a:spAutoFit/>
          </a:bodyPr>
          <a:lstStyle/>
          <a:p>
            <a:r>
              <a:rPr lang="en-US" sz="3600" b="1" dirty="0">
                <a:solidFill>
                  <a:schemeClr val="accent1"/>
                </a:solidFill>
              </a:rPr>
              <a:t>2020-2021 Budget</a:t>
            </a:r>
          </a:p>
        </p:txBody>
      </p:sp>
      <p:pic>
        <p:nvPicPr>
          <p:cNvPr id="5" name="Picture 4">
            <a:extLst>
              <a:ext uri="{FF2B5EF4-FFF2-40B4-BE49-F238E27FC236}">
                <a16:creationId xmlns:a16="http://schemas.microsoft.com/office/drawing/2014/main" id="{EDFD596D-6B7B-462D-998B-D89A4DDE3427}"/>
              </a:ext>
            </a:extLst>
          </p:cNvPr>
          <p:cNvPicPr>
            <a:picLocks noChangeAspect="1"/>
          </p:cNvPicPr>
          <p:nvPr/>
        </p:nvPicPr>
        <p:blipFill>
          <a:blip r:embed="rId2"/>
          <a:stretch>
            <a:fillRect/>
          </a:stretch>
        </p:blipFill>
        <p:spPr>
          <a:xfrm>
            <a:off x="955040" y="1318643"/>
            <a:ext cx="7030720" cy="4627564"/>
          </a:xfrm>
          <a:prstGeom prst="rect">
            <a:avLst/>
          </a:prstGeom>
        </p:spPr>
      </p:pic>
      <p:sp>
        <p:nvSpPr>
          <p:cNvPr id="7" name="TextBox 6">
            <a:extLst>
              <a:ext uri="{FF2B5EF4-FFF2-40B4-BE49-F238E27FC236}">
                <a16:creationId xmlns:a16="http://schemas.microsoft.com/office/drawing/2014/main" id="{223091F8-9BCD-4A20-98CE-F282C8B5CE43}"/>
              </a:ext>
            </a:extLst>
          </p:cNvPr>
          <p:cNvSpPr txBox="1"/>
          <p:nvPr/>
        </p:nvSpPr>
        <p:spPr>
          <a:xfrm>
            <a:off x="9081856" y="1491445"/>
            <a:ext cx="2547892" cy="4801314"/>
          </a:xfrm>
          <a:prstGeom prst="rect">
            <a:avLst/>
          </a:prstGeom>
          <a:noFill/>
        </p:spPr>
        <p:txBody>
          <a:bodyPr wrap="square">
            <a:spAutoFit/>
          </a:bodyPr>
          <a:lstStyle/>
          <a:p>
            <a:pPr marL="285750" indent="-285750">
              <a:buFont typeface="Arial" panose="020B0604020202020204" pitchFamily="34" charset="0"/>
              <a:buChar char="•"/>
            </a:pPr>
            <a:r>
              <a:rPr lang="en-US" b="1" dirty="0">
                <a:solidFill>
                  <a:schemeClr val="accent1"/>
                </a:solidFill>
              </a:rPr>
              <a:t>Budget- Virtual through October, Nov-Feb Reduced capacity full March-Aug	</a:t>
            </a:r>
          </a:p>
          <a:p>
            <a:pPr marL="285750" indent="-285750">
              <a:buFont typeface="Arial" panose="020B0604020202020204" pitchFamily="34" charset="0"/>
              <a:buChar char="•"/>
            </a:pPr>
            <a:endParaRPr lang="en-US" b="1" dirty="0">
              <a:solidFill>
                <a:schemeClr val="accent1"/>
              </a:solidFill>
            </a:endParaRPr>
          </a:p>
          <a:p>
            <a:pPr marL="285750" indent="-285750">
              <a:buFont typeface="Arial" panose="020B0604020202020204" pitchFamily="34" charset="0"/>
              <a:buChar char="•"/>
            </a:pPr>
            <a:r>
              <a:rPr lang="en-US" b="1" dirty="0">
                <a:solidFill>
                  <a:schemeClr val="accent1"/>
                </a:solidFill>
              </a:rPr>
              <a:t>Alt Case  Virtual through December reduced Capacity through May full June-Aug ,higher rent </a:t>
            </a:r>
          </a:p>
          <a:p>
            <a:pPr marL="285750" indent="-285750">
              <a:buFont typeface="Arial" panose="020B0604020202020204" pitchFamily="34" charset="0"/>
              <a:buChar char="•"/>
            </a:pPr>
            <a:endParaRPr lang="en-US" b="1" dirty="0">
              <a:solidFill>
                <a:schemeClr val="accent1"/>
              </a:solidFill>
            </a:endParaRPr>
          </a:p>
          <a:p>
            <a:pPr marL="285750" indent="-285750">
              <a:buFont typeface="Arial" panose="020B0604020202020204" pitchFamily="34" charset="0"/>
              <a:buChar char="•"/>
            </a:pPr>
            <a:r>
              <a:rPr lang="en-US" b="1" dirty="0">
                <a:solidFill>
                  <a:schemeClr val="accent1"/>
                </a:solidFill>
              </a:rPr>
              <a:t>Need significant increase in fundraising i.e. gala </a:t>
            </a:r>
            <a:r>
              <a:rPr lang="en-US" b="1" dirty="0"/>
              <a:t>	</a:t>
            </a:r>
            <a:r>
              <a:rPr lang="en-US" dirty="0"/>
              <a:t>	</a:t>
            </a:r>
          </a:p>
        </p:txBody>
      </p:sp>
      <p:sp>
        <p:nvSpPr>
          <p:cNvPr id="9" name="TextBox 8">
            <a:extLst>
              <a:ext uri="{FF2B5EF4-FFF2-40B4-BE49-F238E27FC236}">
                <a16:creationId xmlns:a16="http://schemas.microsoft.com/office/drawing/2014/main" id="{2153C1F8-98A0-4B84-9611-1555CAF489ED}"/>
              </a:ext>
            </a:extLst>
          </p:cNvPr>
          <p:cNvSpPr txBox="1"/>
          <p:nvPr/>
        </p:nvSpPr>
        <p:spPr>
          <a:xfrm>
            <a:off x="1032026" y="6131814"/>
            <a:ext cx="6094520" cy="707886"/>
          </a:xfrm>
          <a:prstGeom prst="rect">
            <a:avLst/>
          </a:prstGeom>
          <a:noFill/>
        </p:spPr>
        <p:txBody>
          <a:bodyPr wrap="square">
            <a:spAutoFit/>
          </a:bodyPr>
          <a:lstStyle/>
          <a:p>
            <a:r>
              <a:rPr lang="en-US" sz="2000" b="1" dirty="0">
                <a:solidFill>
                  <a:schemeClr val="accent1"/>
                </a:solidFill>
              </a:rPr>
              <a:t>If COVID extends through next year could see alternative  case</a:t>
            </a:r>
          </a:p>
        </p:txBody>
      </p:sp>
    </p:spTree>
    <p:extLst>
      <p:ext uri="{BB962C8B-B14F-4D97-AF65-F5344CB8AC3E}">
        <p14:creationId xmlns:p14="http://schemas.microsoft.com/office/powerpoint/2010/main" val="3458438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D318C8-8381-4EE1-8958-59F180045C05}"/>
              </a:ext>
            </a:extLst>
          </p:cNvPr>
          <p:cNvSpPr txBox="1"/>
          <p:nvPr/>
        </p:nvSpPr>
        <p:spPr>
          <a:xfrm>
            <a:off x="1677885" y="529984"/>
            <a:ext cx="8433786" cy="646331"/>
          </a:xfrm>
          <a:prstGeom prst="rect">
            <a:avLst/>
          </a:prstGeom>
          <a:noFill/>
        </p:spPr>
        <p:txBody>
          <a:bodyPr wrap="square">
            <a:spAutoFit/>
          </a:bodyPr>
          <a:lstStyle/>
          <a:p>
            <a:pPr algn="ctr"/>
            <a:r>
              <a:rPr lang="en-US" sz="3600" dirty="0"/>
              <a:t>Source and Application of Funds 2020-2021</a:t>
            </a:r>
          </a:p>
        </p:txBody>
      </p:sp>
      <p:pic>
        <p:nvPicPr>
          <p:cNvPr id="5" name="Picture 4">
            <a:extLst>
              <a:ext uri="{FF2B5EF4-FFF2-40B4-BE49-F238E27FC236}">
                <a16:creationId xmlns:a16="http://schemas.microsoft.com/office/drawing/2014/main" id="{9BB5DAAF-50EF-4CC3-B506-82B4B18A3856}"/>
              </a:ext>
            </a:extLst>
          </p:cNvPr>
          <p:cNvPicPr>
            <a:picLocks noChangeAspect="1"/>
          </p:cNvPicPr>
          <p:nvPr/>
        </p:nvPicPr>
        <p:blipFill>
          <a:blip r:embed="rId2"/>
          <a:stretch>
            <a:fillRect/>
          </a:stretch>
        </p:blipFill>
        <p:spPr>
          <a:xfrm>
            <a:off x="265461" y="1940560"/>
            <a:ext cx="5842383" cy="3529711"/>
          </a:xfrm>
          <a:prstGeom prst="rect">
            <a:avLst/>
          </a:prstGeom>
        </p:spPr>
      </p:pic>
      <p:pic>
        <p:nvPicPr>
          <p:cNvPr id="7" name="Picture 6">
            <a:extLst>
              <a:ext uri="{FF2B5EF4-FFF2-40B4-BE49-F238E27FC236}">
                <a16:creationId xmlns:a16="http://schemas.microsoft.com/office/drawing/2014/main" id="{8DDD3BD4-A170-45E5-9B62-D8665061CFAC}"/>
              </a:ext>
            </a:extLst>
          </p:cNvPr>
          <p:cNvPicPr>
            <a:picLocks noChangeAspect="1"/>
          </p:cNvPicPr>
          <p:nvPr/>
        </p:nvPicPr>
        <p:blipFill>
          <a:blip r:embed="rId3"/>
          <a:stretch>
            <a:fillRect/>
          </a:stretch>
        </p:blipFill>
        <p:spPr>
          <a:xfrm>
            <a:off x="6362340" y="1940560"/>
            <a:ext cx="5546688" cy="3555192"/>
          </a:xfrm>
          <a:prstGeom prst="rect">
            <a:avLst/>
          </a:prstGeom>
        </p:spPr>
      </p:pic>
    </p:spTree>
    <p:extLst>
      <p:ext uri="{BB962C8B-B14F-4D97-AF65-F5344CB8AC3E}">
        <p14:creationId xmlns:p14="http://schemas.microsoft.com/office/powerpoint/2010/main" val="4149798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AD54C69-3B75-4DE5-BA8D-AA3C47303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C25A3BB3-269C-4313-A40F-C3B4DE944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5" name="Rectangle 14">
            <a:extLst>
              <a:ext uri="{FF2B5EF4-FFF2-40B4-BE49-F238E27FC236}">
                <a16:creationId xmlns:a16="http://schemas.microsoft.com/office/drawing/2014/main" id="{FC706DC4-CE0E-4EA3-AA01-9004F5E14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FB0542E-7DD8-4BE7-BE60-3650536D7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E2F87FC-021D-47FC-BCAD-C531493C8D88}"/>
              </a:ext>
            </a:extLst>
          </p:cNvPr>
          <p:cNvSpPr>
            <a:spLocks noGrp="1"/>
          </p:cNvSpPr>
          <p:nvPr>
            <p:ph type="title"/>
          </p:nvPr>
        </p:nvSpPr>
        <p:spPr>
          <a:xfrm>
            <a:off x="1069848" y="4534215"/>
            <a:ext cx="10210862" cy="1191881"/>
          </a:xfrm>
        </p:spPr>
        <p:txBody>
          <a:bodyPr vert="horz" lIns="91440" tIns="45720" rIns="91440" bIns="45720" rtlCol="0" anchor="b">
            <a:normAutofit/>
          </a:bodyPr>
          <a:lstStyle/>
          <a:p>
            <a:pPr algn="ctr"/>
            <a:r>
              <a:rPr lang="en-US" sz="5900" spc="-100" dirty="0"/>
              <a:t>Questions and Answers</a:t>
            </a:r>
          </a:p>
        </p:txBody>
      </p:sp>
      <p:pic>
        <p:nvPicPr>
          <p:cNvPr id="6" name="Picture 5">
            <a:extLst>
              <a:ext uri="{FF2B5EF4-FFF2-40B4-BE49-F238E27FC236}">
                <a16:creationId xmlns:a16="http://schemas.microsoft.com/office/drawing/2014/main" id="{784CE44B-4D0C-458B-8BA1-A191A6B06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671733" y="1640311"/>
            <a:ext cx="3431822" cy="1245397"/>
          </a:xfrm>
          <a:prstGeom prst="rect">
            <a:avLst/>
          </a:prstGeom>
          <a:noFill/>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pic>
      <p:pic>
        <p:nvPicPr>
          <p:cNvPr id="4" name="Picture 3">
            <a:extLst>
              <a:ext uri="{FF2B5EF4-FFF2-40B4-BE49-F238E27FC236}">
                <a16:creationId xmlns:a16="http://schemas.microsoft.com/office/drawing/2014/main" id="{A9E25C0F-CF8D-4C75-9880-AE196219E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384917" y="562531"/>
            <a:ext cx="3098268" cy="2866469"/>
          </a:xfrm>
          <a:prstGeom prst="rect">
            <a:avLst/>
          </a:prstGeom>
          <a:noFill/>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pic>
    </p:spTree>
    <p:extLst>
      <p:ext uri="{BB962C8B-B14F-4D97-AF65-F5344CB8AC3E}">
        <p14:creationId xmlns:p14="http://schemas.microsoft.com/office/powerpoint/2010/main" val="2854375007"/>
      </p:ext>
    </p:extLst>
  </p:cSld>
  <p:clrMapOvr>
    <a:masterClrMapping/>
  </p:clrMapOvr>
</p:sld>
</file>

<file path=ppt/theme/theme1.xml><?xml version="1.0" encoding="utf-8"?>
<a:theme xmlns:a="http://schemas.openxmlformats.org/drawingml/2006/main" name="Frame">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docProps/app.xml><?xml version="1.0" encoding="utf-8"?>
<Properties xmlns="http://schemas.openxmlformats.org/officeDocument/2006/extended-properties" xmlns:vt="http://schemas.openxmlformats.org/officeDocument/2006/docPropsVTypes">
  <TotalTime>253</TotalTime>
  <Words>1143</Words>
  <Application>Microsoft Office PowerPoint</Application>
  <PresentationFormat>Widescreen</PresentationFormat>
  <Paragraphs>312</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Corbel</vt:lpstr>
      <vt:lpstr>Wingdings</vt:lpstr>
      <vt:lpstr>Wingdings 2</vt:lpstr>
      <vt:lpstr>Frame</vt:lpstr>
      <vt:lpstr>The Arc of Katy Membership Meeting September 15, 2020</vt:lpstr>
      <vt:lpstr>PowerPoint Presentation</vt:lpstr>
      <vt:lpstr>PowerPoint Presentation</vt:lpstr>
      <vt:lpstr>Approved by the Board of Directors to increase the minimum membership dues for individuals and families from $50 a year to $75 a year for </vt:lpstr>
      <vt:lpstr>PowerPoint Presentation</vt:lpstr>
      <vt:lpstr>30 Years of a                  Legacy of Service</vt:lpstr>
      <vt:lpstr>The Arc of Katy Board of Directors</vt:lpstr>
      <vt:lpstr>The Arc of Katy  Day Program Staff</vt:lpstr>
      <vt:lpstr>PowerPoint Presentation</vt:lpstr>
      <vt:lpstr>Meeting the Challenge of the COVID 19 Global Pandemic</vt:lpstr>
      <vt:lpstr>Meeting the Challenge of the COVID 19 Global Pandemic</vt:lpstr>
      <vt:lpstr>Advocating for Individuals with IDD and their Families</vt:lpstr>
      <vt:lpstr>PowerPoint Presentation</vt:lpstr>
      <vt:lpstr>Advocating for Greater Flexibility of Medicaid HCS Funds</vt:lpstr>
      <vt:lpstr>2020-2023  The Arc of Katy Strategic Plan</vt:lpstr>
      <vt:lpstr>2020-2023  The Arc of Katy Strategic Plan</vt:lpstr>
      <vt:lpstr>Potential New Location for The Arc of Katy.</vt:lpstr>
      <vt:lpstr>PowerPoint Presentation</vt:lpstr>
      <vt:lpstr>PowerPoint Presentation</vt:lpstr>
      <vt:lpstr>PowerPoint Presentation</vt:lpstr>
      <vt:lpstr>PowerPoint Presentation</vt:lpstr>
      <vt:lpstr>Questions and 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Arc of Katy Membership Meeting September 15, 2020</dc:title>
  <dc:creator>Fred Shafer</dc:creator>
  <cp:lastModifiedBy>Margaret Laney</cp:lastModifiedBy>
  <cp:revision>2</cp:revision>
  <dcterms:created xsi:type="dcterms:W3CDTF">2020-09-14T13:28:27Z</dcterms:created>
  <dcterms:modified xsi:type="dcterms:W3CDTF">2020-09-17T01:38:43Z</dcterms:modified>
</cp:coreProperties>
</file>